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78" r:id="rId6"/>
    <p:sldId id="276" r:id="rId7"/>
    <p:sldId id="323" r:id="rId8"/>
    <p:sldId id="1048" r:id="rId9"/>
    <p:sldId id="317" r:id="rId10"/>
    <p:sldId id="318" r:id="rId11"/>
    <p:sldId id="319" r:id="rId12"/>
    <p:sldId id="320" r:id="rId13"/>
    <p:sldId id="321" r:id="rId1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6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oleObject" Target="https://aarhuskommune.sharepoint.com/Sites/afd-afdsite1817/Delte%20dokumenter/0%20Ledelse%20og%20Organisation/Bj&#248;rn%20Bjorholm/Flere%20i%20folkeskolen/FLERE%20I%20FOLKESKOLEN%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aarhuskommune.sharepoint.com/Sites/afd-afdsite1817/Delte%20dokumenter/HR%20og%20Organisation/Bj&#248;rn%20Bjorholm/Flere%20i%20folkeskolen/FLERE%20I%20FOLKESKOLEN%20DAT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'STATA-output'!$S$1</c:f>
              <c:strCache>
                <c:ptCount val="1"/>
                <c:pt idx="0">
                  <c:v>Faktisk egenskoleandel</c:v>
                </c:pt>
              </c:strCache>
            </c:strRef>
          </c:tx>
          <c:spPr>
            <a:solidFill>
              <a:srgbClr val="314194"/>
            </a:solidFill>
            <a:ln w="25400">
              <a:noFill/>
            </a:ln>
            <a:effectLst/>
          </c:spPr>
          <c:invertIfNegative val="0"/>
          <c:dPt>
            <c:idx val="2"/>
            <c:invertIfNegative val="0"/>
            <c:bubble3D val="0"/>
            <c:spPr>
              <a:solidFill>
                <a:srgbClr val="314194"/>
              </a:solidFill>
              <a:ln w="25400">
                <a:noFill/>
              </a:ln>
              <a:effectLst/>
            </c:spPr>
            <c:extLst>
              <c:ext xmlns:c16="http://schemas.microsoft.com/office/drawing/2014/chart" uri="{C3380CC4-5D6E-409C-BE32-E72D297353CC}">
                <c16:uniqueId val="{00000001-3A21-4F24-BDA1-14906460FD03}"/>
              </c:ext>
            </c:extLst>
          </c:dPt>
          <c:dPt>
            <c:idx val="22"/>
            <c:invertIfNegative val="0"/>
            <c:bubble3D val="0"/>
            <c:spPr>
              <a:solidFill>
                <a:srgbClr val="314194"/>
              </a:solidFill>
              <a:ln w="25400">
                <a:noFill/>
              </a:ln>
              <a:effectLst/>
            </c:spPr>
            <c:extLst>
              <c:ext xmlns:c16="http://schemas.microsoft.com/office/drawing/2014/chart" uri="{C3380CC4-5D6E-409C-BE32-E72D297353CC}">
                <c16:uniqueId val="{00000003-3A21-4F24-BDA1-14906460FD03}"/>
              </c:ext>
            </c:extLst>
          </c:dPt>
          <c:dPt>
            <c:idx val="30"/>
            <c:invertIfNegative val="0"/>
            <c:bubble3D val="0"/>
            <c:spPr>
              <a:solidFill>
                <a:srgbClr val="314194"/>
              </a:solidFill>
              <a:ln w="25400">
                <a:noFill/>
              </a:ln>
              <a:effectLst/>
            </c:spPr>
            <c:extLst>
              <c:ext xmlns:c16="http://schemas.microsoft.com/office/drawing/2014/chart" uri="{C3380CC4-5D6E-409C-BE32-E72D297353CC}">
                <c16:uniqueId val="{00000005-3A21-4F24-BDA1-14906460FD03}"/>
              </c:ext>
            </c:extLst>
          </c:dPt>
          <c:dPt>
            <c:idx val="35"/>
            <c:invertIfNegative val="0"/>
            <c:bubble3D val="0"/>
            <c:spPr>
              <a:solidFill>
                <a:srgbClr val="314194"/>
              </a:solidFill>
              <a:ln w="25400">
                <a:noFill/>
              </a:ln>
              <a:effectLst/>
            </c:spPr>
            <c:extLst>
              <c:ext xmlns:c16="http://schemas.microsoft.com/office/drawing/2014/chart" uri="{C3380CC4-5D6E-409C-BE32-E72D297353CC}">
                <c16:uniqueId val="{00000007-3A21-4F24-BDA1-14906460FD03}"/>
              </c:ext>
            </c:extLst>
          </c:dPt>
          <c:dPt>
            <c:idx val="37"/>
            <c:invertIfNegative val="0"/>
            <c:bubble3D val="0"/>
            <c:spPr>
              <a:solidFill>
                <a:srgbClr val="314194"/>
              </a:solidFill>
              <a:ln w="25400">
                <a:noFill/>
              </a:ln>
              <a:effectLst/>
            </c:spPr>
            <c:extLst>
              <c:ext xmlns:c16="http://schemas.microsoft.com/office/drawing/2014/chart" uri="{C3380CC4-5D6E-409C-BE32-E72D297353CC}">
                <c16:uniqueId val="{0000000B-64AE-4CCC-A170-68818580346D}"/>
              </c:ext>
            </c:extLst>
          </c:dPt>
          <c:dPt>
            <c:idx val="41"/>
            <c:invertIfNegative val="0"/>
            <c:bubble3D val="0"/>
            <c:spPr>
              <a:solidFill>
                <a:srgbClr val="314194"/>
              </a:solidFill>
              <a:ln w="25400">
                <a:noFill/>
              </a:ln>
              <a:effectLst/>
            </c:spPr>
            <c:extLst>
              <c:ext xmlns:c16="http://schemas.microsoft.com/office/drawing/2014/chart" uri="{C3380CC4-5D6E-409C-BE32-E72D297353CC}">
                <c16:uniqueId val="{0000000B-3A21-4F24-BDA1-14906460FD03}"/>
              </c:ext>
            </c:extLst>
          </c:dPt>
          <c:dPt>
            <c:idx val="42"/>
            <c:invertIfNegative val="0"/>
            <c:bubble3D val="0"/>
            <c:spPr>
              <a:solidFill>
                <a:srgbClr val="314194"/>
              </a:solidFill>
              <a:ln w="25400">
                <a:noFill/>
              </a:ln>
              <a:effectLst/>
            </c:spPr>
            <c:extLst>
              <c:ext xmlns:c16="http://schemas.microsoft.com/office/drawing/2014/chart" uri="{C3380CC4-5D6E-409C-BE32-E72D297353CC}">
                <c16:uniqueId val="{0000000D-3A21-4F24-BDA1-14906460FD03}"/>
              </c:ext>
            </c:extLst>
          </c:dPt>
          <c:cat>
            <c:strRef>
              <c:f>'STATA-output'!$Q$2:$Q$46</c:f>
              <c:strCache>
                <c:ptCount val="45"/>
                <c:pt idx="0">
                  <c:v>Mårslet Skole</c:v>
                </c:pt>
                <c:pt idx="1">
                  <c:v>Skødstrup Skole</c:v>
                </c:pt>
                <c:pt idx="2">
                  <c:v>Skæring Skole</c:v>
                </c:pt>
                <c:pt idx="3">
                  <c:v>Virupskolen</c:v>
                </c:pt>
                <c:pt idx="4">
                  <c:v>Solbjergskolen</c:v>
                </c:pt>
                <c:pt idx="5">
                  <c:v>Beder Skole</c:v>
                </c:pt>
                <c:pt idx="6">
                  <c:v>Næshøjskolen</c:v>
                </c:pt>
                <c:pt idx="7">
                  <c:v>Malling Skole</c:v>
                </c:pt>
                <c:pt idx="8">
                  <c:v>Elsted Skole</c:v>
                </c:pt>
                <c:pt idx="9">
                  <c:v>Sabro-Korsvejskolen</c:v>
                </c:pt>
                <c:pt idx="10">
                  <c:v>Gammelgaardsskolen</c:v>
                </c:pt>
                <c:pt idx="11">
                  <c:v>Sølystskolen</c:v>
                </c:pt>
                <c:pt idx="12">
                  <c:v>Tranbjergskolen</c:v>
                </c:pt>
                <c:pt idx="13">
                  <c:v>Engdalskolen</c:v>
                </c:pt>
                <c:pt idx="14">
                  <c:v>Højvangskolen</c:v>
                </c:pt>
                <c:pt idx="15">
                  <c:v>Risskov Skole</c:v>
                </c:pt>
                <c:pt idx="16">
                  <c:v>Skåde Skole</c:v>
                </c:pt>
                <c:pt idx="17">
                  <c:v>Strandskolen</c:v>
                </c:pt>
                <c:pt idx="18">
                  <c:v>Kragelundskolen</c:v>
                </c:pt>
                <c:pt idx="19">
                  <c:v>Lisbjergskolen</c:v>
                </c:pt>
                <c:pt idx="20">
                  <c:v>Hårup Skole</c:v>
                </c:pt>
                <c:pt idx="21">
                  <c:v>Bavnehøj Skole</c:v>
                </c:pt>
                <c:pt idx="22">
                  <c:v>Åby Skole</c:v>
                </c:pt>
                <c:pt idx="23">
                  <c:v>Ellevangskolen</c:v>
                </c:pt>
                <c:pt idx="24">
                  <c:v>Bakkegårdsskolen</c:v>
                </c:pt>
                <c:pt idx="25">
                  <c:v>Lystrup Skole</c:v>
                </c:pt>
                <c:pt idx="26">
                  <c:v>Frederiksbjerg Skole</c:v>
                </c:pt>
                <c:pt idx="27">
                  <c:v>Viby Skole</c:v>
                </c:pt>
                <c:pt idx="28">
                  <c:v>Tilst Skole</c:v>
                </c:pt>
                <c:pt idx="29">
                  <c:v>Rosenvangskolen</c:v>
                </c:pt>
                <c:pt idx="30">
                  <c:v>Katrinebjergskolen</c:v>
                </c:pt>
                <c:pt idx="31">
                  <c:v>Holme Skole</c:v>
                </c:pt>
                <c:pt idx="32">
                  <c:v>Hasle Skole</c:v>
                </c:pt>
                <c:pt idx="33">
                  <c:v>Skjoldhøjskolen</c:v>
                </c:pt>
                <c:pt idx="34">
                  <c:v>Vorrevangskolen</c:v>
                </c:pt>
                <c:pt idx="35">
                  <c:v>Skovvangskolen</c:v>
                </c:pt>
                <c:pt idx="36">
                  <c:v>Læssøesgades Skole</c:v>
                </c:pt>
                <c:pt idx="37">
                  <c:v>Samsøgades Skole</c:v>
                </c:pt>
                <c:pt idx="38">
                  <c:v>Vestergårdsskolen</c:v>
                </c:pt>
                <c:pt idx="39">
                  <c:v>Søndervangskolen</c:v>
                </c:pt>
                <c:pt idx="40">
                  <c:v>Møllevangskolen</c:v>
                </c:pt>
                <c:pt idx="41">
                  <c:v>Rundhøjskolen</c:v>
                </c:pt>
                <c:pt idx="42">
                  <c:v>Sødalskolen</c:v>
                </c:pt>
                <c:pt idx="43">
                  <c:v>Ellekærskolen</c:v>
                </c:pt>
                <c:pt idx="44">
                  <c:v>Tovshøjskolen</c:v>
                </c:pt>
              </c:strCache>
            </c:strRef>
          </c:cat>
          <c:val>
            <c:numRef>
              <c:f>'STATA-output'!$S$2:$S$46</c:f>
              <c:numCache>
                <c:formatCode>0.0%</c:formatCode>
                <c:ptCount val="45"/>
                <c:pt idx="0">
                  <c:v>0.88126361655773422</c:v>
                </c:pt>
                <c:pt idx="1">
                  <c:v>0.86425017768301349</c:v>
                </c:pt>
                <c:pt idx="2">
                  <c:v>0.83823529411764708</c:v>
                </c:pt>
                <c:pt idx="3">
                  <c:v>0.82837837837837835</c:v>
                </c:pt>
                <c:pt idx="4">
                  <c:v>0.81609195402298851</c:v>
                </c:pt>
                <c:pt idx="5">
                  <c:v>0.80258899676375406</c:v>
                </c:pt>
                <c:pt idx="6">
                  <c:v>0.80030487804878048</c:v>
                </c:pt>
                <c:pt idx="7">
                  <c:v>0.78947368421052633</c:v>
                </c:pt>
                <c:pt idx="8">
                  <c:v>0.78276699029126218</c:v>
                </c:pt>
                <c:pt idx="9">
                  <c:v>0.76293103448275867</c:v>
                </c:pt>
                <c:pt idx="10">
                  <c:v>0.75356803044719312</c:v>
                </c:pt>
                <c:pt idx="11">
                  <c:v>0.74685314685314685</c:v>
                </c:pt>
                <c:pt idx="12">
                  <c:v>0.73261065943992776</c:v>
                </c:pt>
                <c:pt idx="13">
                  <c:v>0.72977941176470584</c:v>
                </c:pt>
                <c:pt idx="14">
                  <c:v>0.72697003329633736</c:v>
                </c:pt>
                <c:pt idx="15">
                  <c:v>0.72629051620648255</c:v>
                </c:pt>
                <c:pt idx="16">
                  <c:v>0.7246127366609294</c:v>
                </c:pt>
                <c:pt idx="17">
                  <c:v>0.71190781049935981</c:v>
                </c:pt>
                <c:pt idx="18">
                  <c:v>0.69560185185185186</c:v>
                </c:pt>
                <c:pt idx="19">
                  <c:v>0.69199999999999995</c:v>
                </c:pt>
                <c:pt idx="20">
                  <c:v>0.68956743002544529</c:v>
                </c:pt>
                <c:pt idx="21">
                  <c:v>0.68949232585596221</c:v>
                </c:pt>
                <c:pt idx="22">
                  <c:v>0.67966573816155984</c:v>
                </c:pt>
                <c:pt idx="23">
                  <c:v>0.67218200620475699</c:v>
                </c:pt>
                <c:pt idx="24">
                  <c:v>0.67137809187279152</c:v>
                </c:pt>
                <c:pt idx="25">
                  <c:v>0.63913043478260867</c:v>
                </c:pt>
                <c:pt idx="26">
                  <c:v>0.62576064908722107</c:v>
                </c:pt>
                <c:pt idx="27">
                  <c:v>0.60396039603960394</c:v>
                </c:pt>
                <c:pt idx="28">
                  <c:v>0.6</c:v>
                </c:pt>
                <c:pt idx="29">
                  <c:v>0.58757961783439494</c:v>
                </c:pt>
                <c:pt idx="30">
                  <c:v>0.57608695652173914</c:v>
                </c:pt>
                <c:pt idx="31">
                  <c:v>0.5709342560553633</c:v>
                </c:pt>
                <c:pt idx="32">
                  <c:v>0.5036344755970924</c:v>
                </c:pt>
                <c:pt idx="33">
                  <c:v>0.4701670644391408</c:v>
                </c:pt>
                <c:pt idx="34">
                  <c:v>0.4681238615664845</c:v>
                </c:pt>
                <c:pt idx="35">
                  <c:v>0.43396226415094341</c:v>
                </c:pt>
                <c:pt idx="36">
                  <c:v>0.4107142857142857</c:v>
                </c:pt>
                <c:pt idx="37">
                  <c:v>0.39664082687338503</c:v>
                </c:pt>
                <c:pt idx="38">
                  <c:v>0.38988095238095238</c:v>
                </c:pt>
                <c:pt idx="39">
                  <c:v>0.36823104693140796</c:v>
                </c:pt>
                <c:pt idx="40">
                  <c:v>0.36305732484076431</c:v>
                </c:pt>
                <c:pt idx="41">
                  <c:v>0.36070381231671556</c:v>
                </c:pt>
                <c:pt idx="42">
                  <c:v>0.29172320217096337</c:v>
                </c:pt>
                <c:pt idx="43">
                  <c:v>0.23198847262247838</c:v>
                </c:pt>
                <c:pt idx="44">
                  <c:v>0.22727272727272727</c:v>
                </c:pt>
              </c:numCache>
            </c:numRef>
          </c:val>
          <c:extLst>
            <c:ext xmlns:c16="http://schemas.microsoft.com/office/drawing/2014/chart" uri="{C3380CC4-5D6E-409C-BE32-E72D297353CC}">
              <c16:uniqueId val="{0000000E-64AE-4CCC-A170-68818580346D}"/>
            </c:ext>
          </c:extLst>
        </c:ser>
        <c:dLbls>
          <c:showLegendKey val="0"/>
          <c:showVal val="0"/>
          <c:showCatName val="0"/>
          <c:showSerName val="0"/>
          <c:showPercent val="0"/>
          <c:showBubbleSize val="0"/>
        </c:dLbls>
        <c:gapWidth val="75"/>
        <c:axId val="707902976"/>
        <c:axId val="707909864"/>
      </c:barChart>
      <c:scatterChart>
        <c:scatterStyle val="lineMarker"/>
        <c:varyColors val="0"/>
        <c:ser>
          <c:idx val="0"/>
          <c:order val="0"/>
          <c:tx>
            <c:strRef>
              <c:f>'STATA-output'!$R$1</c:f>
              <c:strCache>
                <c:ptCount val="1"/>
                <c:pt idx="0">
                  <c:v>Forventet egenskoleandel</c:v>
                </c:pt>
              </c:strCache>
            </c:strRef>
          </c:tx>
          <c:spPr>
            <a:ln w="25400" cap="rnd">
              <a:noFill/>
              <a:round/>
            </a:ln>
            <a:effectLst/>
          </c:spPr>
          <c:marker>
            <c:symbol val="dash"/>
            <c:size val="11"/>
            <c:spPr>
              <a:solidFill>
                <a:schemeClr val="accent2"/>
              </a:solidFill>
              <a:ln w="25400">
                <a:solidFill>
                  <a:schemeClr val="accent2"/>
                </a:solidFill>
              </a:ln>
              <a:effectLst/>
            </c:spPr>
          </c:marker>
          <c:xVal>
            <c:strRef>
              <c:f>'STATA-output'!$Q$2:$Q$46</c:f>
              <c:strCache>
                <c:ptCount val="45"/>
                <c:pt idx="0">
                  <c:v>Mårslet Skole</c:v>
                </c:pt>
                <c:pt idx="1">
                  <c:v>Skødstrup Skole</c:v>
                </c:pt>
                <c:pt idx="2">
                  <c:v>Skæring Skole</c:v>
                </c:pt>
                <c:pt idx="3">
                  <c:v>Virupskolen</c:v>
                </c:pt>
                <c:pt idx="4">
                  <c:v>Solbjergskolen</c:v>
                </c:pt>
                <c:pt idx="5">
                  <c:v>Beder Skole</c:v>
                </c:pt>
                <c:pt idx="6">
                  <c:v>Næshøjskolen</c:v>
                </c:pt>
                <c:pt idx="7">
                  <c:v>Malling Skole</c:v>
                </c:pt>
                <c:pt idx="8">
                  <c:v>Elsted Skole</c:v>
                </c:pt>
                <c:pt idx="9">
                  <c:v>Sabro-Korsvejskolen</c:v>
                </c:pt>
                <c:pt idx="10">
                  <c:v>Gammelgaardsskolen</c:v>
                </c:pt>
                <c:pt idx="11">
                  <c:v>Sølystskolen</c:v>
                </c:pt>
                <c:pt idx="12">
                  <c:v>Tranbjergskolen</c:v>
                </c:pt>
                <c:pt idx="13">
                  <c:v>Engdalskolen</c:v>
                </c:pt>
                <c:pt idx="14">
                  <c:v>Højvangskolen</c:v>
                </c:pt>
                <c:pt idx="15">
                  <c:v>Risskov Skole</c:v>
                </c:pt>
                <c:pt idx="16">
                  <c:v>Skåde Skole</c:v>
                </c:pt>
                <c:pt idx="17">
                  <c:v>Strandskolen</c:v>
                </c:pt>
                <c:pt idx="18">
                  <c:v>Kragelundskolen</c:v>
                </c:pt>
                <c:pt idx="19">
                  <c:v>Lisbjergskolen</c:v>
                </c:pt>
                <c:pt idx="20">
                  <c:v>Hårup Skole</c:v>
                </c:pt>
                <c:pt idx="21">
                  <c:v>Bavnehøj Skole</c:v>
                </c:pt>
                <c:pt idx="22">
                  <c:v>Åby Skole</c:v>
                </c:pt>
                <c:pt idx="23">
                  <c:v>Ellevangskolen</c:v>
                </c:pt>
                <c:pt idx="24">
                  <c:v>Bakkegårdsskolen</c:v>
                </c:pt>
                <c:pt idx="25">
                  <c:v>Lystrup Skole</c:v>
                </c:pt>
                <c:pt idx="26">
                  <c:v>Frederiksbjerg Skole</c:v>
                </c:pt>
                <c:pt idx="27">
                  <c:v>Viby Skole</c:v>
                </c:pt>
                <c:pt idx="28">
                  <c:v>Tilst Skole</c:v>
                </c:pt>
                <c:pt idx="29">
                  <c:v>Rosenvangskolen</c:v>
                </c:pt>
                <c:pt idx="30">
                  <c:v>Katrinebjergskolen</c:v>
                </c:pt>
                <c:pt idx="31">
                  <c:v>Holme Skole</c:v>
                </c:pt>
                <c:pt idx="32">
                  <c:v>Hasle Skole</c:v>
                </c:pt>
                <c:pt idx="33">
                  <c:v>Skjoldhøjskolen</c:v>
                </c:pt>
                <c:pt idx="34">
                  <c:v>Vorrevangskolen</c:v>
                </c:pt>
                <c:pt idx="35">
                  <c:v>Skovvangskolen</c:v>
                </c:pt>
                <c:pt idx="36">
                  <c:v>Læssøesgades Skole</c:v>
                </c:pt>
                <c:pt idx="37">
                  <c:v>Samsøgades Skole</c:v>
                </c:pt>
                <c:pt idx="38">
                  <c:v>Vestergårdsskolen</c:v>
                </c:pt>
                <c:pt idx="39">
                  <c:v>Søndervangskolen</c:v>
                </c:pt>
                <c:pt idx="40">
                  <c:v>Møllevangskolen</c:v>
                </c:pt>
                <c:pt idx="41">
                  <c:v>Rundhøjskolen</c:v>
                </c:pt>
                <c:pt idx="42">
                  <c:v>Sødalskolen</c:v>
                </c:pt>
                <c:pt idx="43">
                  <c:v>Ellekærskolen</c:v>
                </c:pt>
                <c:pt idx="44">
                  <c:v>Tovshøjskolen</c:v>
                </c:pt>
              </c:strCache>
            </c:strRef>
          </c:xVal>
          <c:yVal>
            <c:numRef>
              <c:f>'STATA-output'!$R$2:$R$46</c:f>
              <c:numCache>
                <c:formatCode>0.0%</c:formatCode>
                <c:ptCount val="45"/>
                <c:pt idx="0">
                  <c:v>0.81853292557491286</c:v>
                </c:pt>
                <c:pt idx="1">
                  <c:v>0.83000285561889253</c:v>
                </c:pt>
                <c:pt idx="2">
                  <c:v>0.72621593045632338</c:v>
                </c:pt>
                <c:pt idx="3">
                  <c:v>0.81367670882352938</c:v>
                </c:pt>
                <c:pt idx="4">
                  <c:v>0.79413768953974895</c:v>
                </c:pt>
                <c:pt idx="5">
                  <c:v>0.7616559457361376</c:v>
                </c:pt>
                <c:pt idx="6">
                  <c:v>0.77652118345454546</c:v>
                </c:pt>
                <c:pt idx="7">
                  <c:v>0.80015191826086962</c:v>
                </c:pt>
                <c:pt idx="8">
                  <c:v>0.76887322158844762</c:v>
                </c:pt>
                <c:pt idx="9">
                  <c:v>0.73433720082474219</c:v>
                </c:pt>
                <c:pt idx="10">
                  <c:v>0.68782623096446693</c:v>
                </c:pt>
                <c:pt idx="11">
                  <c:v>0.74232537405572752</c:v>
                </c:pt>
                <c:pt idx="12">
                  <c:v>0.67809271677867899</c:v>
                </c:pt>
                <c:pt idx="13">
                  <c:v>0.71897311201680669</c:v>
                </c:pt>
                <c:pt idx="14">
                  <c:v>0.71953352409769333</c:v>
                </c:pt>
                <c:pt idx="15">
                  <c:v>0.70847937129770988</c:v>
                </c:pt>
                <c:pt idx="16">
                  <c:v>0.78906767454545457</c:v>
                </c:pt>
                <c:pt idx="17">
                  <c:v>0.76878950594180706</c:v>
                </c:pt>
                <c:pt idx="18">
                  <c:v>0.72787618200892856</c:v>
                </c:pt>
                <c:pt idx="19">
                  <c:v>0.77330551685714277</c:v>
                </c:pt>
                <c:pt idx="20">
                  <c:v>0.7149419781443298</c:v>
                </c:pt>
                <c:pt idx="21">
                  <c:v>0.72392123622950821</c:v>
                </c:pt>
                <c:pt idx="22">
                  <c:v>0.57137773001545589</c:v>
                </c:pt>
                <c:pt idx="23">
                  <c:v>0.63393013308578738</c:v>
                </c:pt>
                <c:pt idx="24">
                  <c:v>0.68103928778350509</c:v>
                </c:pt>
                <c:pt idx="25">
                  <c:v>0.69927237830845768</c:v>
                </c:pt>
                <c:pt idx="26">
                  <c:v>0.63406004088362067</c:v>
                </c:pt>
                <c:pt idx="27">
                  <c:v>0.54415082551282046</c:v>
                </c:pt>
                <c:pt idx="28">
                  <c:v>0.53233855707692301</c:v>
                </c:pt>
                <c:pt idx="29">
                  <c:v>0.52279839617187496</c:v>
                </c:pt>
                <c:pt idx="30">
                  <c:v>0.45333230989323842</c:v>
                </c:pt>
                <c:pt idx="31">
                  <c:v>0.56615926778443115</c:v>
                </c:pt>
                <c:pt idx="32">
                  <c:v>0.48057589387096777</c:v>
                </c:pt>
                <c:pt idx="33">
                  <c:v>0.51353464685714278</c:v>
                </c:pt>
                <c:pt idx="34">
                  <c:v>0.47708516141057927</c:v>
                </c:pt>
                <c:pt idx="35">
                  <c:v>0.61405239422037416</c:v>
                </c:pt>
                <c:pt idx="36">
                  <c:v>0.34589999869565219</c:v>
                </c:pt>
                <c:pt idx="37">
                  <c:v>0.51263610233944945</c:v>
                </c:pt>
                <c:pt idx="38">
                  <c:v>0.42602121136490251</c:v>
                </c:pt>
                <c:pt idx="39">
                  <c:v>0.34642441046511624</c:v>
                </c:pt>
                <c:pt idx="40">
                  <c:v>0.35872181634920636</c:v>
                </c:pt>
                <c:pt idx="41">
                  <c:v>0.5844551858620689</c:v>
                </c:pt>
                <c:pt idx="42">
                  <c:v>0.40297578693069308</c:v>
                </c:pt>
                <c:pt idx="43">
                  <c:v>0.24392415473684209</c:v>
                </c:pt>
                <c:pt idx="44">
                  <c:v>0.20630495961538459</c:v>
                </c:pt>
              </c:numCache>
            </c:numRef>
          </c:yVal>
          <c:smooth val="0"/>
          <c:extLst>
            <c:ext xmlns:c16="http://schemas.microsoft.com/office/drawing/2014/chart" uri="{C3380CC4-5D6E-409C-BE32-E72D297353CC}">
              <c16:uniqueId val="{0000000F-64AE-4CCC-A170-68818580346D}"/>
            </c:ext>
          </c:extLst>
        </c:ser>
        <c:dLbls>
          <c:showLegendKey val="0"/>
          <c:showVal val="0"/>
          <c:showCatName val="0"/>
          <c:showSerName val="0"/>
          <c:showPercent val="0"/>
          <c:showBubbleSize val="0"/>
        </c:dLbls>
        <c:axId val="707902976"/>
        <c:axId val="707909864"/>
      </c:scatterChart>
      <c:catAx>
        <c:axId val="707902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707909864"/>
        <c:crosses val="autoZero"/>
        <c:auto val="1"/>
        <c:lblAlgn val="ctr"/>
        <c:lblOffset val="100"/>
        <c:noMultiLvlLbl val="0"/>
      </c:catAx>
      <c:valAx>
        <c:axId val="7079098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70790297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a-D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da-D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'STATA-output privatskole (2)'!$B$1</c:f>
              <c:strCache>
                <c:ptCount val="1"/>
                <c:pt idx="0">
                  <c:v>Faktisk privatskoleandel</c:v>
                </c:pt>
              </c:strCache>
            </c:strRef>
          </c:tx>
          <c:spPr>
            <a:solidFill>
              <a:srgbClr val="314194"/>
            </a:solidFill>
            <a:ln w="25400">
              <a:noFill/>
            </a:ln>
            <a:effectLst/>
          </c:spPr>
          <c:invertIfNegative val="0"/>
          <c:cat>
            <c:strRef>
              <c:f>'STATA-output privatskole (2)'!$A$2:$A$46</c:f>
              <c:strCache>
                <c:ptCount val="45"/>
                <c:pt idx="0">
                  <c:v>Virupskolen</c:v>
                </c:pt>
                <c:pt idx="1">
                  <c:v>Elsted Skole</c:v>
                </c:pt>
                <c:pt idx="2">
                  <c:v>Skødstrup Skole</c:v>
                </c:pt>
                <c:pt idx="3">
                  <c:v>Skæring Skole</c:v>
                </c:pt>
                <c:pt idx="4">
                  <c:v>Lystrup Skole</c:v>
                </c:pt>
                <c:pt idx="5">
                  <c:v>Mårslet Skole</c:v>
                </c:pt>
                <c:pt idx="6">
                  <c:v>Bakkegårdsskolen</c:v>
                </c:pt>
                <c:pt idx="7">
                  <c:v>Sølystskolen</c:v>
                </c:pt>
                <c:pt idx="8">
                  <c:v>Solbjergskolen</c:v>
                </c:pt>
                <c:pt idx="9">
                  <c:v>Hårup Skole</c:v>
                </c:pt>
                <c:pt idx="10">
                  <c:v>Beder Skole</c:v>
                </c:pt>
                <c:pt idx="11">
                  <c:v>Gammelgaardsskolen</c:v>
                </c:pt>
                <c:pt idx="12">
                  <c:v>Malling Skole</c:v>
                </c:pt>
                <c:pt idx="13">
                  <c:v>Næshøjskolen</c:v>
                </c:pt>
                <c:pt idx="14">
                  <c:v>Ellevangskolen</c:v>
                </c:pt>
                <c:pt idx="15">
                  <c:v>Strandskolen</c:v>
                </c:pt>
                <c:pt idx="16">
                  <c:v>Risskov Skole</c:v>
                </c:pt>
                <c:pt idx="17">
                  <c:v>Kragelundskolen</c:v>
                </c:pt>
                <c:pt idx="18">
                  <c:v>Sabro-Korsvejskolen</c:v>
                </c:pt>
                <c:pt idx="19">
                  <c:v>Åby Skole</c:v>
                </c:pt>
                <c:pt idx="20">
                  <c:v>Tranbjergskolen</c:v>
                </c:pt>
                <c:pt idx="21">
                  <c:v>Holme Skole</c:v>
                </c:pt>
                <c:pt idx="22">
                  <c:v>Sødalskolen</c:v>
                </c:pt>
                <c:pt idx="23">
                  <c:v>Tovshøjskolen</c:v>
                </c:pt>
                <c:pt idx="24">
                  <c:v>Lisbjergskolen</c:v>
                </c:pt>
                <c:pt idx="25">
                  <c:v>Skåde Skole</c:v>
                </c:pt>
                <c:pt idx="26">
                  <c:v>Engdalskolen</c:v>
                </c:pt>
                <c:pt idx="27">
                  <c:v>Ellekærskolen</c:v>
                </c:pt>
                <c:pt idx="28">
                  <c:v>Højvangskolen</c:v>
                </c:pt>
                <c:pt idx="29">
                  <c:v>Tilst Skole</c:v>
                </c:pt>
                <c:pt idx="30">
                  <c:v>Søndervangskolen</c:v>
                </c:pt>
                <c:pt idx="31">
                  <c:v>Katrinebjergskolen</c:v>
                </c:pt>
                <c:pt idx="32">
                  <c:v>Læssøesgades Skole</c:v>
                </c:pt>
                <c:pt idx="33">
                  <c:v>Bavnehøj Skole</c:v>
                </c:pt>
                <c:pt idx="34">
                  <c:v>Viby Skole</c:v>
                </c:pt>
                <c:pt idx="35">
                  <c:v>Vestergårdsskolen</c:v>
                </c:pt>
                <c:pt idx="36">
                  <c:v>Hasle Skole</c:v>
                </c:pt>
                <c:pt idx="37">
                  <c:v>Rundhøjskolen</c:v>
                </c:pt>
                <c:pt idx="38">
                  <c:v>Rosenvangskolen</c:v>
                </c:pt>
                <c:pt idx="39">
                  <c:v>Møllevangskolen</c:v>
                </c:pt>
                <c:pt idx="40">
                  <c:v>Frederiksbjerg Skole</c:v>
                </c:pt>
                <c:pt idx="41">
                  <c:v>Vorrevangskolen</c:v>
                </c:pt>
                <c:pt idx="42">
                  <c:v>Skovvangskolen</c:v>
                </c:pt>
                <c:pt idx="43">
                  <c:v>Skjoldhøjskolen</c:v>
                </c:pt>
                <c:pt idx="44">
                  <c:v>Samsøgades Skole</c:v>
                </c:pt>
              </c:strCache>
            </c:strRef>
          </c:cat>
          <c:val>
            <c:numRef>
              <c:f>'STATA-output privatskole (2)'!$B$2:$B$46</c:f>
              <c:numCache>
                <c:formatCode>0.0%</c:formatCode>
                <c:ptCount val="45"/>
                <c:pt idx="0">
                  <c:v>3.1081000000000001E-2</c:v>
                </c:pt>
                <c:pt idx="1">
                  <c:v>3.2766999999999998E-2</c:v>
                </c:pt>
                <c:pt idx="2">
                  <c:v>3.4826000000000003E-2</c:v>
                </c:pt>
                <c:pt idx="3">
                  <c:v>4.5455000000000002E-2</c:v>
                </c:pt>
                <c:pt idx="4">
                  <c:v>4.6377000000000002E-2</c:v>
                </c:pt>
                <c:pt idx="5">
                  <c:v>5.3377000000000001E-2</c:v>
                </c:pt>
                <c:pt idx="6">
                  <c:v>6.7138000000000003E-2</c:v>
                </c:pt>
                <c:pt idx="7">
                  <c:v>6.8530999999999995E-2</c:v>
                </c:pt>
                <c:pt idx="8">
                  <c:v>7.1263999999999994E-2</c:v>
                </c:pt>
                <c:pt idx="9">
                  <c:v>7.6336000000000001E-2</c:v>
                </c:pt>
                <c:pt idx="10">
                  <c:v>7.9287999999999997E-2</c:v>
                </c:pt>
                <c:pt idx="11">
                  <c:v>8.9439000000000005E-2</c:v>
                </c:pt>
                <c:pt idx="12">
                  <c:v>9.0643000000000001E-2</c:v>
                </c:pt>
                <c:pt idx="13">
                  <c:v>0.10061</c:v>
                </c:pt>
                <c:pt idx="14">
                  <c:v>0.10754900000000001</c:v>
                </c:pt>
                <c:pt idx="15">
                  <c:v>0.119078</c:v>
                </c:pt>
                <c:pt idx="16">
                  <c:v>0.120048</c:v>
                </c:pt>
                <c:pt idx="17">
                  <c:v>0.12731500000000001</c:v>
                </c:pt>
                <c:pt idx="18">
                  <c:v>0.12787399999999999</c:v>
                </c:pt>
                <c:pt idx="19">
                  <c:v>0.128134</c:v>
                </c:pt>
                <c:pt idx="20">
                  <c:v>0.13188800000000001</c:v>
                </c:pt>
                <c:pt idx="21">
                  <c:v>0.138408</c:v>
                </c:pt>
                <c:pt idx="22">
                  <c:v>0.147897</c:v>
                </c:pt>
                <c:pt idx="23">
                  <c:v>0.15454499999999999</c:v>
                </c:pt>
                <c:pt idx="24">
                  <c:v>0.16</c:v>
                </c:pt>
                <c:pt idx="25">
                  <c:v>0.16178999999999999</c:v>
                </c:pt>
                <c:pt idx="26">
                  <c:v>0.16819899999999999</c:v>
                </c:pt>
                <c:pt idx="27">
                  <c:v>0.17002900000000001</c:v>
                </c:pt>
                <c:pt idx="28">
                  <c:v>0.17425099999999999</c:v>
                </c:pt>
                <c:pt idx="29">
                  <c:v>0.17688400000000001</c:v>
                </c:pt>
                <c:pt idx="30">
                  <c:v>0.17930199999999999</c:v>
                </c:pt>
                <c:pt idx="31">
                  <c:v>0.18659400000000001</c:v>
                </c:pt>
                <c:pt idx="32">
                  <c:v>0.19642899999999999</c:v>
                </c:pt>
                <c:pt idx="33">
                  <c:v>0.20424999999999999</c:v>
                </c:pt>
                <c:pt idx="34">
                  <c:v>0.20544599999999999</c:v>
                </c:pt>
                <c:pt idx="35">
                  <c:v>0.206845</c:v>
                </c:pt>
                <c:pt idx="36">
                  <c:v>0.21806900000000001</c:v>
                </c:pt>
                <c:pt idx="37">
                  <c:v>0.22287399999999999</c:v>
                </c:pt>
                <c:pt idx="38">
                  <c:v>0.22770699999999999</c:v>
                </c:pt>
                <c:pt idx="39">
                  <c:v>0.23439499999999999</c:v>
                </c:pt>
                <c:pt idx="40">
                  <c:v>0.24340800000000001</c:v>
                </c:pt>
                <c:pt idx="41">
                  <c:v>0.29326000000000002</c:v>
                </c:pt>
                <c:pt idx="42">
                  <c:v>0.34850199999999998</c:v>
                </c:pt>
                <c:pt idx="43">
                  <c:v>0.36754199999999998</c:v>
                </c:pt>
                <c:pt idx="44">
                  <c:v>0.45090400000000003</c:v>
                </c:pt>
              </c:numCache>
            </c:numRef>
          </c:val>
          <c:extLst>
            <c:ext xmlns:c16="http://schemas.microsoft.com/office/drawing/2014/chart" uri="{C3380CC4-5D6E-409C-BE32-E72D297353CC}">
              <c16:uniqueId val="{00000000-1D44-43CF-8167-B304332D0CF8}"/>
            </c:ext>
          </c:extLst>
        </c:ser>
        <c:dLbls>
          <c:showLegendKey val="0"/>
          <c:showVal val="0"/>
          <c:showCatName val="0"/>
          <c:showSerName val="0"/>
          <c:showPercent val="0"/>
          <c:showBubbleSize val="0"/>
        </c:dLbls>
        <c:gapWidth val="75"/>
        <c:axId val="707902976"/>
        <c:axId val="707909864"/>
      </c:barChart>
      <c:scatterChart>
        <c:scatterStyle val="lineMarker"/>
        <c:varyColors val="0"/>
        <c:ser>
          <c:idx val="1"/>
          <c:order val="1"/>
          <c:tx>
            <c:strRef>
              <c:f>'STATA-output privatskole (2)'!$C$1</c:f>
              <c:strCache>
                <c:ptCount val="1"/>
                <c:pt idx="0">
                  <c:v>Forventet privatskoleandel</c:v>
                </c:pt>
              </c:strCache>
            </c:strRef>
          </c:tx>
          <c:spPr>
            <a:ln w="25400" cap="rnd">
              <a:noFill/>
              <a:round/>
            </a:ln>
            <a:effectLst/>
          </c:spPr>
          <c:marker>
            <c:symbol val="dash"/>
            <c:size val="11"/>
            <c:spPr>
              <a:solidFill>
                <a:schemeClr val="accent2"/>
              </a:solidFill>
              <a:ln w="25400">
                <a:solidFill>
                  <a:schemeClr val="accent2"/>
                </a:solidFill>
              </a:ln>
              <a:effectLst/>
            </c:spPr>
          </c:marker>
          <c:xVal>
            <c:strRef>
              <c:f>'STATA-output privatskole (2)'!$A$2:$A$46</c:f>
              <c:strCache>
                <c:ptCount val="45"/>
                <c:pt idx="0">
                  <c:v>Virupskolen</c:v>
                </c:pt>
                <c:pt idx="1">
                  <c:v>Elsted Skole</c:v>
                </c:pt>
                <c:pt idx="2">
                  <c:v>Skødstrup Skole</c:v>
                </c:pt>
                <c:pt idx="3">
                  <c:v>Skæring Skole</c:v>
                </c:pt>
                <c:pt idx="4">
                  <c:v>Lystrup Skole</c:v>
                </c:pt>
                <c:pt idx="5">
                  <c:v>Mårslet Skole</c:v>
                </c:pt>
                <c:pt idx="6">
                  <c:v>Bakkegårdsskolen</c:v>
                </c:pt>
                <c:pt idx="7">
                  <c:v>Sølystskolen</c:v>
                </c:pt>
                <c:pt idx="8">
                  <c:v>Solbjergskolen</c:v>
                </c:pt>
                <c:pt idx="9">
                  <c:v>Hårup Skole</c:v>
                </c:pt>
                <c:pt idx="10">
                  <c:v>Beder Skole</c:v>
                </c:pt>
                <c:pt idx="11">
                  <c:v>Gammelgaardsskolen</c:v>
                </c:pt>
                <c:pt idx="12">
                  <c:v>Malling Skole</c:v>
                </c:pt>
                <c:pt idx="13">
                  <c:v>Næshøjskolen</c:v>
                </c:pt>
                <c:pt idx="14">
                  <c:v>Ellevangskolen</c:v>
                </c:pt>
                <c:pt idx="15">
                  <c:v>Strandskolen</c:v>
                </c:pt>
                <c:pt idx="16">
                  <c:v>Risskov Skole</c:v>
                </c:pt>
                <c:pt idx="17">
                  <c:v>Kragelundskolen</c:v>
                </c:pt>
                <c:pt idx="18">
                  <c:v>Sabro-Korsvejskolen</c:v>
                </c:pt>
                <c:pt idx="19">
                  <c:v>Åby Skole</c:v>
                </c:pt>
                <c:pt idx="20">
                  <c:v>Tranbjergskolen</c:v>
                </c:pt>
                <c:pt idx="21">
                  <c:v>Holme Skole</c:v>
                </c:pt>
                <c:pt idx="22">
                  <c:v>Sødalskolen</c:v>
                </c:pt>
                <c:pt idx="23">
                  <c:v>Tovshøjskolen</c:v>
                </c:pt>
                <c:pt idx="24">
                  <c:v>Lisbjergskolen</c:v>
                </c:pt>
                <c:pt idx="25">
                  <c:v>Skåde Skole</c:v>
                </c:pt>
                <c:pt idx="26">
                  <c:v>Engdalskolen</c:v>
                </c:pt>
                <c:pt idx="27">
                  <c:v>Ellekærskolen</c:v>
                </c:pt>
                <c:pt idx="28">
                  <c:v>Højvangskolen</c:v>
                </c:pt>
                <c:pt idx="29">
                  <c:v>Tilst Skole</c:v>
                </c:pt>
                <c:pt idx="30">
                  <c:v>Søndervangskolen</c:v>
                </c:pt>
                <c:pt idx="31">
                  <c:v>Katrinebjergskolen</c:v>
                </c:pt>
                <c:pt idx="32">
                  <c:v>Læssøesgades Skole</c:v>
                </c:pt>
                <c:pt idx="33">
                  <c:v>Bavnehøj Skole</c:v>
                </c:pt>
                <c:pt idx="34">
                  <c:v>Viby Skole</c:v>
                </c:pt>
                <c:pt idx="35">
                  <c:v>Vestergårdsskolen</c:v>
                </c:pt>
                <c:pt idx="36">
                  <c:v>Hasle Skole</c:v>
                </c:pt>
                <c:pt idx="37">
                  <c:v>Rundhøjskolen</c:v>
                </c:pt>
                <c:pt idx="38">
                  <c:v>Rosenvangskolen</c:v>
                </c:pt>
                <c:pt idx="39">
                  <c:v>Møllevangskolen</c:v>
                </c:pt>
                <c:pt idx="40">
                  <c:v>Frederiksbjerg Skole</c:v>
                </c:pt>
                <c:pt idx="41">
                  <c:v>Vorrevangskolen</c:v>
                </c:pt>
                <c:pt idx="42">
                  <c:v>Skovvangskolen</c:v>
                </c:pt>
                <c:pt idx="43">
                  <c:v>Skjoldhøjskolen</c:v>
                </c:pt>
                <c:pt idx="44">
                  <c:v>Samsøgades Skole</c:v>
                </c:pt>
              </c:strCache>
            </c:strRef>
          </c:xVal>
          <c:yVal>
            <c:numRef>
              <c:f>'STATA-output privatskole (2)'!$C$2:$C$46</c:f>
              <c:numCache>
                <c:formatCode>0.0%</c:formatCode>
                <c:ptCount val="45"/>
                <c:pt idx="0">
                  <c:v>3.6705599999999998E-2</c:v>
                </c:pt>
                <c:pt idx="1">
                  <c:v>6.7989999999999995E-2</c:v>
                </c:pt>
                <c:pt idx="2">
                  <c:v>2.7157500000000001E-2</c:v>
                </c:pt>
                <c:pt idx="3">
                  <c:v>6.1583499999999999E-2</c:v>
                </c:pt>
                <c:pt idx="4">
                  <c:v>9.0466500000000005E-2</c:v>
                </c:pt>
                <c:pt idx="5">
                  <c:v>0.1056512</c:v>
                </c:pt>
                <c:pt idx="6">
                  <c:v>7.03989E-2</c:v>
                </c:pt>
                <c:pt idx="7">
                  <c:v>9.1873800000000005E-2</c:v>
                </c:pt>
                <c:pt idx="8">
                  <c:v>4.9934899999999997E-2</c:v>
                </c:pt>
                <c:pt idx="9">
                  <c:v>2.7142599999999999E-2</c:v>
                </c:pt>
                <c:pt idx="10">
                  <c:v>7.72428E-2</c:v>
                </c:pt>
                <c:pt idx="11">
                  <c:v>0.16287019999999999</c:v>
                </c:pt>
                <c:pt idx="12">
                  <c:v>1.54728E-2</c:v>
                </c:pt>
                <c:pt idx="13">
                  <c:v>7.6837799999999998E-2</c:v>
                </c:pt>
                <c:pt idx="14">
                  <c:v>0.2003151</c:v>
                </c:pt>
                <c:pt idx="15">
                  <c:v>0.16994880000000001</c:v>
                </c:pt>
                <c:pt idx="16">
                  <c:v>0.1801992</c:v>
                </c:pt>
                <c:pt idx="17">
                  <c:v>0.15185009999999999</c:v>
                </c:pt>
                <c:pt idx="18">
                  <c:v>8.8608500000000007E-2</c:v>
                </c:pt>
                <c:pt idx="19">
                  <c:v>0.18699540000000001</c:v>
                </c:pt>
                <c:pt idx="20">
                  <c:v>0.2074481</c:v>
                </c:pt>
                <c:pt idx="21">
                  <c:v>0.2018548</c:v>
                </c:pt>
                <c:pt idx="22">
                  <c:v>0.16108890000000001</c:v>
                </c:pt>
                <c:pt idx="23">
                  <c:v>0.18964439999999999</c:v>
                </c:pt>
                <c:pt idx="24">
                  <c:v>0.14539569999999999</c:v>
                </c:pt>
                <c:pt idx="25">
                  <c:v>0.14368529999999999</c:v>
                </c:pt>
                <c:pt idx="26">
                  <c:v>0.16757639999999999</c:v>
                </c:pt>
                <c:pt idx="27">
                  <c:v>0.24352850000000001</c:v>
                </c:pt>
                <c:pt idx="28">
                  <c:v>0.2469056</c:v>
                </c:pt>
                <c:pt idx="29">
                  <c:v>0.209985</c:v>
                </c:pt>
                <c:pt idx="30">
                  <c:v>0.17477329999999999</c:v>
                </c:pt>
                <c:pt idx="31">
                  <c:v>0.22056010000000001</c:v>
                </c:pt>
                <c:pt idx="32">
                  <c:v>0.2035806</c:v>
                </c:pt>
                <c:pt idx="33">
                  <c:v>0.23155829999999999</c:v>
                </c:pt>
                <c:pt idx="34">
                  <c:v>0.20623230000000001</c:v>
                </c:pt>
                <c:pt idx="35">
                  <c:v>0.2123398</c:v>
                </c:pt>
                <c:pt idx="36">
                  <c:v>0.17876120000000001</c:v>
                </c:pt>
                <c:pt idx="37">
                  <c:v>0.18174760000000001</c:v>
                </c:pt>
                <c:pt idx="38">
                  <c:v>0.1918039</c:v>
                </c:pt>
                <c:pt idx="39">
                  <c:v>0.1912973</c:v>
                </c:pt>
                <c:pt idx="40">
                  <c:v>0.22262799999999999</c:v>
                </c:pt>
                <c:pt idx="41">
                  <c:v>0.19339609999999999</c:v>
                </c:pt>
                <c:pt idx="42">
                  <c:v>0.2292102</c:v>
                </c:pt>
                <c:pt idx="43">
                  <c:v>0.22908680000000001</c:v>
                </c:pt>
                <c:pt idx="44">
                  <c:v>0.26321240000000001</c:v>
                </c:pt>
              </c:numCache>
            </c:numRef>
          </c:yVal>
          <c:smooth val="0"/>
          <c:extLst>
            <c:ext xmlns:c16="http://schemas.microsoft.com/office/drawing/2014/chart" uri="{C3380CC4-5D6E-409C-BE32-E72D297353CC}">
              <c16:uniqueId val="{00000001-1D44-43CF-8167-B304332D0CF8}"/>
            </c:ext>
          </c:extLst>
        </c:ser>
        <c:dLbls>
          <c:showLegendKey val="0"/>
          <c:showVal val="0"/>
          <c:showCatName val="0"/>
          <c:showSerName val="0"/>
          <c:showPercent val="0"/>
          <c:showBubbleSize val="0"/>
        </c:dLbls>
        <c:axId val="707902976"/>
        <c:axId val="707909864"/>
      </c:scatterChart>
      <c:catAx>
        <c:axId val="707902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707909864"/>
        <c:crosses val="autoZero"/>
        <c:auto val="1"/>
        <c:lblAlgn val="ctr"/>
        <c:lblOffset val="100"/>
        <c:noMultiLvlLbl val="0"/>
      </c:catAx>
      <c:valAx>
        <c:axId val="7079098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70790297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a-D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da-D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94569A-BF2F-432D-AFCB-DABDBF03C645}" type="datetimeFigureOut">
              <a:rPr lang="da-DK" smtClean="0"/>
              <a:t>23-02-2021</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236B98-E1DE-444B-A2D4-D59929DB0076}" type="slidenum">
              <a:rPr lang="da-DK" smtClean="0"/>
              <a:t>‹nr.›</a:t>
            </a:fld>
            <a:endParaRPr lang="da-DK"/>
          </a:p>
        </p:txBody>
      </p:sp>
    </p:spTree>
    <p:extLst>
      <p:ext uri="{BB962C8B-B14F-4D97-AF65-F5344CB8AC3E}">
        <p14:creationId xmlns:p14="http://schemas.microsoft.com/office/powerpoint/2010/main" val="697591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dirty="0"/>
              <a:t>Pointe ift. elevsammensætning: </a:t>
            </a:r>
            <a:r>
              <a:rPr lang="da-DK" sz="1200" dirty="0"/>
              <a:t>Skoledistrikters afgrænsning kan have en social slagside med hensyn til at skabe mangfoldige skoler, eftersom de mere ressourcestærke forældre er mere tilbøjelige til at vælge (eller flytte til) skoler uden for eget distrikt.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a:t>
            </a:r>
            <a:r>
              <a:rPr lang="da-DK" sz="1200" b="1" dirty="0"/>
              <a:t>Elevernes oplevelse af skoledag og undervisning” EVA 2018.</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Generelt konkluderer rapporten at eleverne tegner et billede af god undervisning som er i tråd med allerede eksisterende viden fra forskningen.</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Her fortæller eleverne samtidig at de i praksis også oplever noget andet, nemlig at tage del i en undervisning hvor de oplever at miste motivationen.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Nedenfor følger de vigtigste pointer – kort fortalt: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Eleverne motiveres af gode relationer til læreren, men oplever også relationer præget af dårlig stemning og irettesættelse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Eleverne sætter pris på at kunne koncentrere sig, men oplever, at uro præger læringsmiljøet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Eleverne ønsker passende faglige udfordringer, men får det ikke altid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Eleverne efterspørger variation, men oplever ofte ensformige skoledage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Eleverne kan lide at være aktive, men har ofte en passiv rolle i undervisningen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p>
          <a:p>
            <a:endParaRPr lang="da-DK" dirty="0"/>
          </a:p>
        </p:txBody>
      </p:sp>
      <p:sp>
        <p:nvSpPr>
          <p:cNvPr id="4" name="Pladsholder til sli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373D62-DAF6-4A0A-B9A1-11C0C33106CD}"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721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7947FC-4583-45FB-ABFD-6F682939A50A}"/>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F6341872-3182-4819-AF3D-B949883484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92A4B201-F595-483F-A066-BCBD5E5213A3}"/>
              </a:ext>
            </a:extLst>
          </p:cNvPr>
          <p:cNvSpPr>
            <a:spLocks noGrp="1"/>
          </p:cNvSpPr>
          <p:nvPr>
            <p:ph type="dt" sz="half" idx="10"/>
          </p:nvPr>
        </p:nvSpPr>
        <p:spPr/>
        <p:txBody>
          <a:bodyPr/>
          <a:lstStyle/>
          <a:p>
            <a:fld id="{9D28F5F8-FC8C-459E-BAE9-8D72258CFAED}" type="datetimeFigureOut">
              <a:rPr lang="da-DK" smtClean="0"/>
              <a:t>23-02-2021</a:t>
            </a:fld>
            <a:endParaRPr lang="da-DK"/>
          </a:p>
        </p:txBody>
      </p:sp>
      <p:sp>
        <p:nvSpPr>
          <p:cNvPr id="5" name="Pladsholder til sidefod 4">
            <a:extLst>
              <a:ext uri="{FF2B5EF4-FFF2-40B4-BE49-F238E27FC236}">
                <a16:creationId xmlns:a16="http://schemas.microsoft.com/office/drawing/2014/main" id="{72164F2D-8A69-4A24-84B8-AE2F39072D3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BE1A237-2B7C-4163-B628-855CE3683015}"/>
              </a:ext>
            </a:extLst>
          </p:cNvPr>
          <p:cNvSpPr>
            <a:spLocks noGrp="1"/>
          </p:cNvSpPr>
          <p:nvPr>
            <p:ph type="sldNum" sz="quarter" idx="12"/>
          </p:nvPr>
        </p:nvSpPr>
        <p:spPr/>
        <p:txBody>
          <a:bodyPr/>
          <a:lstStyle/>
          <a:p>
            <a:fld id="{3E849E1A-6E2B-4CE7-B8D9-FF2B5293D969}" type="slidenum">
              <a:rPr lang="da-DK" smtClean="0"/>
              <a:t>‹nr.›</a:t>
            </a:fld>
            <a:endParaRPr lang="da-DK"/>
          </a:p>
        </p:txBody>
      </p:sp>
    </p:spTree>
    <p:extLst>
      <p:ext uri="{BB962C8B-B14F-4D97-AF65-F5344CB8AC3E}">
        <p14:creationId xmlns:p14="http://schemas.microsoft.com/office/powerpoint/2010/main" val="2982222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B09DBA-FE97-4ED9-AA06-B3BD76627363}"/>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87FFD80C-D2C7-48D4-B896-C9511A2F61D3}"/>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5E54501-8A1D-424E-B5A9-A24AD184C960}"/>
              </a:ext>
            </a:extLst>
          </p:cNvPr>
          <p:cNvSpPr>
            <a:spLocks noGrp="1"/>
          </p:cNvSpPr>
          <p:nvPr>
            <p:ph type="dt" sz="half" idx="10"/>
          </p:nvPr>
        </p:nvSpPr>
        <p:spPr/>
        <p:txBody>
          <a:bodyPr/>
          <a:lstStyle/>
          <a:p>
            <a:fld id="{9D28F5F8-FC8C-459E-BAE9-8D72258CFAED}" type="datetimeFigureOut">
              <a:rPr lang="da-DK" smtClean="0"/>
              <a:t>23-02-2021</a:t>
            </a:fld>
            <a:endParaRPr lang="da-DK"/>
          </a:p>
        </p:txBody>
      </p:sp>
      <p:sp>
        <p:nvSpPr>
          <p:cNvPr id="5" name="Pladsholder til sidefod 4">
            <a:extLst>
              <a:ext uri="{FF2B5EF4-FFF2-40B4-BE49-F238E27FC236}">
                <a16:creationId xmlns:a16="http://schemas.microsoft.com/office/drawing/2014/main" id="{110CC662-C951-453D-AF26-418D5C0D167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DA80EE5-11B6-4394-A451-34495175A034}"/>
              </a:ext>
            </a:extLst>
          </p:cNvPr>
          <p:cNvSpPr>
            <a:spLocks noGrp="1"/>
          </p:cNvSpPr>
          <p:nvPr>
            <p:ph type="sldNum" sz="quarter" idx="12"/>
          </p:nvPr>
        </p:nvSpPr>
        <p:spPr/>
        <p:txBody>
          <a:bodyPr/>
          <a:lstStyle/>
          <a:p>
            <a:fld id="{3E849E1A-6E2B-4CE7-B8D9-FF2B5293D969}" type="slidenum">
              <a:rPr lang="da-DK" smtClean="0"/>
              <a:t>‹nr.›</a:t>
            </a:fld>
            <a:endParaRPr lang="da-DK"/>
          </a:p>
        </p:txBody>
      </p:sp>
    </p:spTree>
    <p:extLst>
      <p:ext uri="{BB962C8B-B14F-4D97-AF65-F5344CB8AC3E}">
        <p14:creationId xmlns:p14="http://schemas.microsoft.com/office/powerpoint/2010/main" val="3137363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B63CA4CE-F9AD-4E44-AB1F-D1DCCF9ADFDA}"/>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9999C57E-68F0-4458-8983-8571EB092675}"/>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3038F99-8396-4F54-A1B3-CCA1C92CCC5E}"/>
              </a:ext>
            </a:extLst>
          </p:cNvPr>
          <p:cNvSpPr>
            <a:spLocks noGrp="1"/>
          </p:cNvSpPr>
          <p:nvPr>
            <p:ph type="dt" sz="half" idx="10"/>
          </p:nvPr>
        </p:nvSpPr>
        <p:spPr/>
        <p:txBody>
          <a:bodyPr/>
          <a:lstStyle/>
          <a:p>
            <a:fld id="{9D28F5F8-FC8C-459E-BAE9-8D72258CFAED}" type="datetimeFigureOut">
              <a:rPr lang="da-DK" smtClean="0"/>
              <a:t>23-02-2021</a:t>
            </a:fld>
            <a:endParaRPr lang="da-DK"/>
          </a:p>
        </p:txBody>
      </p:sp>
      <p:sp>
        <p:nvSpPr>
          <p:cNvPr id="5" name="Pladsholder til sidefod 4">
            <a:extLst>
              <a:ext uri="{FF2B5EF4-FFF2-40B4-BE49-F238E27FC236}">
                <a16:creationId xmlns:a16="http://schemas.microsoft.com/office/drawing/2014/main" id="{96294FD0-BD96-41FC-A633-F51E10E3E68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06C2CA5-5A22-47DF-9887-32631CB41642}"/>
              </a:ext>
            </a:extLst>
          </p:cNvPr>
          <p:cNvSpPr>
            <a:spLocks noGrp="1"/>
          </p:cNvSpPr>
          <p:nvPr>
            <p:ph type="sldNum" sz="quarter" idx="12"/>
          </p:nvPr>
        </p:nvSpPr>
        <p:spPr/>
        <p:txBody>
          <a:bodyPr/>
          <a:lstStyle/>
          <a:p>
            <a:fld id="{3E849E1A-6E2B-4CE7-B8D9-FF2B5293D969}" type="slidenum">
              <a:rPr lang="da-DK" smtClean="0"/>
              <a:t>‹nr.›</a:t>
            </a:fld>
            <a:endParaRPr lang="da-DK"/>
          </a:p>
        </p:txBody>
      </p:sp>
    </p:spTree>
    <p:extLst>
      <p:ext uri="{BB962C8B-B14F-4D97-AF65-F5344CB8AC3E}">
        <p14:creationId xmlns:p14="http://schemas.microsoft.com/office/powerpoint/2010/main" val="2472073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Sammenligning">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9B37B8F6-0566-45EE-9443-64763CEBA4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dsholder til tekst 6">
            <a:extLst>
              <a:ext uri="{FF2B5EF4-FFF2-40B4-BE49-F238E27FC236}">
                <a16:creationId xmlns:a16="http://schemas.microsoft.com/office/drawing/2014/main" id="{22F82F86-C5FC-464B-B7D2-847069CBC5A7}"/>
              </a:ext>
            </a:extLst>
          </p:cNvPr>
          <p:cNvSpPr>
            <a:spLocks noGrp="1"/>
          </p:cNvSpPr>
          <p:nvPr>
            <p:ph type="body" sz="quarter" idx="13"/>
          </p:nvPr>
        </p:nvSpPr>
        <p:spPr>
          <a:xfrm>
            <a:off x="720000" y="1800000"/>
            <a:ext cx="10764000" cy="4320000"/>
          </a:xfrm>
          <a:prstGeom prst="rect">
            <a:avLst/>
          </a:prstGeom>
        </p:spPr>
        <p:txBody>
          <a:bodyPr lIns="0" tIns="0" rIns="0" bIns="0"/>
          <a:lstStyle>
            <a:lvl1pPr marL="0" indent="0">
              <a:buNone/>
              <a:defRPr sz="2400">
                <a:solidFill>
                  <a:srgbClr val="314194"/>
                </a:solidFill>
                <a:latin typeface="Arial" panose="020B0604020202020204" pitchFamily="34" charset="0"/>
                <a:cs typeface="Arial" panose="020B0604020202020204" pitchFamily="34" charset="0"/>
              </a:defRPr>
            </a:lvl1pPr>
          </a:lstStyle>
          <a:p>
            <a:pPr lvl="0"/>
            <a:r>
              <a:rPr lang="da-DK"/>
              <a:t>Klik for at redigere teksttypografierne i masteren</a:t>
            </a:r>
          </a:p>
        </p:txBody>
      </p:sp>
      <p:sp>
        <p:nvSpPr>
          <p:cNvPr id="5" name="Pladsholder til tekst 7">
            <a:extLst>
              <a:ext uri="{FF2B5EF4-FFF2-40B4-BE49-F238E27FC236}">
                <a16:creationId xmlns:a16="http://schemas.microsoft.com/office/drawing/2014/main" id="{F5103786-958B-472D-B00A-017FB5A63540}"/>
              </a:ext>
            </a:extLst>
          </p:cNvPr>
          <p:cNvSpPr>
            <a:spLocks noGrp="1"/>
          </p:cNvSpPr>
          <p:nvPr>
            <p:ph type="body" sz="quarter" idx="15"/>
          </p:nvPr>
        </p:nvSpPr>
        <p:spPr>
          <a:xfrm>
            <a:off x="720000" y="720000"/>
            <a:ext cx="10764000" cy="1080000"/>
          </a:xfrm>
          <a:prstGeom prst="rect">
            <a:avLst/>
          </a:prstGeom>
        </p:spPr>
        <p:txBody>
          <a:bodyPr lIns="0" tIns="0" rIns="0" bIns="0"/>
          <a:lstStyle>
            <a:lvl1pPr marL="0" indent="0">
              <a:buNone/>
              <a:defRPr sz="3000" b="1">
                <a:solidFill>
                  <a:srgbClr val="314194"/>
                </a:solidFill>
                <a:latin typeface="Arial" panose="020B0604020202020204" pitchFamily="34" charset="0"/>
                <a:cs typeface="Arial" panose="020B0604020202020204" pitchFamily="34" charset="0"/>
              </a:defRPr>
            </a:lvl1pPr>
          </a:lstStyle>
          <a:p>
            <a:pPr lvl="0"/>
            <a:r>
              <a:rPr lang="da-DK"/>
              <a:t>Klik for at redigere teksttypografierne i masteren</a:t>
            </a:r>
          </a:p>
        </p:txBody>
      </p:sp>
    </p:spTree>
    <p:extLst>
      <p:ext uri="{BB962C8B-B14F-4D97-AF65-F5344CB8AC3E}">
        <p14:creationId xmlns:p14="http://schemas.microsoft.com/office/powerpoint/2010/main" val="2967095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8_Afsnitsoverskrift">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CB2FCD8C-A463-4360-93DB-F059E7D5B6E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4" name="Pladsholder til tekst 7">
            <a:extLst>
              <a:ext uri="{FF2B5EF4-FFF2-40B4-BE49-F238E27FC236}">
                <a16:creationId xmlns:a16="http://schemas.microsoft.com/office/drawing/2014/main" id="{A6CC9330-457E-4167-97D4-223C75718EF5}"/>
              </a:ext>
            </a:extLst>
          </p:cNvPr>
          <p:cNvSpPr>
            <a:spLocks noGrp="1"/>
          </p:cNvSpPr>
          <p:nvPr>
            <p:ph type="body" sz="quarter" idx="15"/>
          </p:nvPr>
        </p:nvSpPr>
        <p:spPr>
          <a:xfrm>
            <a:off x="1080000" y="2160000"/>
            <a:ext cx="10080000" cy="1800000"/>
          </a:xfrm>
          <a:prstGeom prst="rect">
            <a:avLst/>
          </a:prstGeom>
        </p:spPr>
        <p:txBody>
          <a:bodyPr lIns="0" tIns="0" rIns="0" bIns="0"/>
          <a:lstStyle>
            <a:lvl1pPr marL="0" indent="0">
              <a:buNone/>
              <a:defRPr sz="3000" b="1">
                <a:solidFill>
                  <a:srgbClr val="314194"/>
                </a:solidFill>
                <a:latin typeface="Arial" panose="020B0604020202020204" pitchFamily="34" charset="0"/>
                <a:cs typeface="Arial" panose="020B0604020202020204" pitchFamily="34" charset="0"/>
              </a:defRPr>
            </a:lvl1pPr>
          </a:lstStyle>
          <a:p>
            <a:pPr lvl="0"/>
            <a:r>
              <a:rPr lang="da-DK"/>
              <a:t>Klik for at redigere teksttypografierne i masteren</a:t>
            </a:r>
          </a:p>
        </p:txBody>
      </p:sp>
    </p:spTree>
    <p:extLst>
      <p:ext uri="{BB962C8B-B14F-4D97-AF65-F5344CB8AC3E}">
        <p14:creationId xmlns:p14="http://schemas.microsoft.com/office/powerpoint/2010/main" val="836498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2_Afsnitsoverskrift">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CB2FCD8C-A463-4360-93DB-F059E7D5B6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dsholder til tekst 6">
            <a:extLst>
              <a:ext uri="{FF2B5EF4-FFF2-40B4-BE49-F238E27FC236}">
                <a16:creationId xmlns:a16="http://schemas.microsoft.com/office/drawing/2014/main" id="{A1C5708E-E389-497A-AC7F-4D6D40249035}"/>
              </a:ext>
            </a:extLst>
          </p:cNvPr>
          <p:cNvSpPr>
            <a:spLocks noGrp="1"/>
          </p:cNvSpPr>
          <p:nvPr>
            <p:ph type="body" sz="quarter" idx="13"/>
          </p:nvPr>
        </p:nvSpPr>
        <p:spPr>
          <a:xfrm>
            <a:off x="720000" y="1800000"/>
            <a:ext cx="10764000" cy="4320000"/>
          </a:xfrm>
          <a:prstGeom prst="rect">
            <a:avLst/>
          </a:prstGeom>
        </p:spPr>
        <p:txBody>
          <a:bodyPr lIns="0" tIns="0" rIns="0" bIns="0"/>
          <a:lstStyle>
            <a:lvl1pPr marL="0" indent="0">
              <a:buNone/>
              <a:defRPr sz="2400">
                <a:solidFill>
                  <a:srgbClr val="314194"/>
                </a:solidFill>
                <a:latin typeface="Arial" panose="020B0604020202020204" pitchFamily="34" charset="0"/>
                <a:cs typeface="Arial" panose="020B0604020202020204" pitchFamily="34" charset="0"/>
              </a:defRPr>
            </a:lvl1pPr>
          </a:lstStyle>
          <a:p>
            <a:pPr lvl="0"/>
            <a:r>
              <a:rPr lang="da-DK"/>
              <a:t>Klik for at redigere teksttypografierne i masteren</a:t>
            </a:r>
          </a:p>
        </p:txBody>
      </p:sp>
      <p:sp>
        <p:nvSpPr>
          <p:cNvPr id="5" name="Pladsholder til tekst 7">
            <a:extLst>
              <a:ext uri="{FF2B5EF4-FFF2-40B4-BE49-F238E27FC236}">
                <a16:creationId xmlns:a16="http://schemas.microsoft.com/office/drawing/2014/main" id="{D5534D6B-8257-43A3-A5C1-C1E00EC02A00}"/>
              </a:ext>
            </a:extLst>
          </p:cNvPr>
          <p:cNvSpPr>
            <a:spLocks noGrp="1"/>
          </p:cNvSpPr>
          <p:nvPr>
            <p:ph type="body" sz="quarter" idx="15"/>
          </p:nvPr>
        </p:nvSpPr>
        <p:spPr>
          <a:xfrm>
            <a:off x="720000" y="720000"/>
            <a:ext cx="8640000" cy="1080000"/>
          </a:xfrm>
          <a:prstGeom prst="rect">
            <a:avLst/>
          </a:prstGeom>
        </p:spPr>
        <p:txBody>
          <a:bodyPr lIns="0" tIns="0" rIns="0" bIns="0"/>
          <a:lstStyle>
            <a:lvl1pPr marL="0" indent="0">
              <a:buNone/>
              <a:defRPr sz="3000" b="1">
                <a:solidFill>
                  <a:srgbClr val="314194"/>
                </a:solidFill>
                <a:latin typeface="Arial" panose="020B0604020202020204" pitchFamily="34" charset="0"/>
                <a:cs typeface="Arial" panose="020B0604020202020204" pitchFamily="34" charset="0"/>
              </a:defRPr>
            </a:lvl1pPr>
          </a:lstStyle>
          <a:p>
            <a:pPr lvl="0"/>
            <a:r>
              <a:rPr lang="da-DK"/>
              <a:t>Klik for at redigere teksttypografierne i masteren</a:t>
            </a:r>
          </a:p>
        </p:txBody>
      </p:sp>
    </p:spTree>
    <p:extLst>
      <p:ext uri="{BB962C8B-B14F-4D97-AF65-F5344CB8AC3E}">
        <p14:creationId xmlns:p14="http://schemas.microsoft.com/office/powerpoint/2010/main" val="1927926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DE928-4023-438A-A985-FCCE85D4DE2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BE62C68C-F9F4-44C6-AE32-97AE1BC437FE}"/>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97816E0-BA62-4D6B-90C9-EE81D70EBD84}"/>
              </a:ext>
            </a:extLst>
          </p:cNvPr>
          <p:cNvSpPr>
            <a:spLocks noGrp="1"/>
          </p:cNvSpPr>
          <p:nvPr>
            <p:ph type="dt" sz="half" idx="10"/>
          </p:nvPr>
        </p:nvSpPr>
        <p:spPr/>
        <p:txBody>
          <a:bodyPr/>
          <a:lstStyle/>
          <a:p>
            <a:fld id="{9D28F5F8-FC8C-459E-BAE9-8D72258CFAED}" type="datetimeFigureOut">
              <a:rPr lang="da-DK" smtClean="0"/>
              <a:t>23-02-2021</a:t>
            </a:fld>
            <a:endParaRPr lang="da-DK"/>
          </a:p>
        </p:txBody>
      </p:sp>
      <p:sp>
        <p:nvSpPr>
          <p:cNvPr id="5" name="Pladsholder til sidefod 4">
            <a:extLst>
              <a:ext uri="{FF2B5EF4-FFF2-40B4-BE49-F238E27FC236}">
                <a16:creationId xmlns:a16="http://schemas.microsoft.com/office/drawing/2014/main" id="{DE316AA5-2371-4429-812B-C21C500E527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84F89CC-F904-45AC-ABAD-E0391AAC5C06}"/>
              </a:ext>
            </a:extLst>
          </p:cNvPr>
          <p:cNvSpPr>
            <a:spLocks noGrp="1"/>
          </p:cNvSpPr>
          <p:nvPr>
            <p:ph type="sldNum" sz="quarter" idx="12"/>
          </p:nvPr>
        </p:nvSpPr>
        <p:spPr/>
        <p:txBody>
          <a:bodyPr/>
          <a:lstStyle/>
          <a:p>
            <a:fld id="{3E849E1A-6E2B-4CE7-B8D9-FF2B5293D969}" type="slidenum">
              <a:rPr lang="da-DK" smtClean="0"/>
              <a:t>‹nr.›</a:t>
            </a:fld>
            <a:endParaRPr lang="da-DK"/>
          </a:p>
        </p:txBody>
      </p:sp>
    </p:spTree>
    <p:extLst>
      <p:ext uri="{BB962C8B-B14F-4D97-AF65-F5344CB8AC3E}">
        <p14:creationId xmlns:p14="http://schemas.microsoft.com/office/powerpoint/2010/main" val="3450299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C15BAB-CA6C-4ED9-A62A-454D7B271423}"/>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D58ECF3B-1F33-4B6E-AE0F-BFF0642117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32B06729-36FC-4D17-B0C8-68BA93F56C83}"/>
              </a:ext>
            </a:extLst>
          </p:cNvPr>
          <p:cNvSpPr>
            <a:spLocks noGrp="1"/>
          </p:cNvSpPr>
          <p:nvPr>
            <p:ph type="dt" sz="half" idx="10"/>
          </p:nvPr>
        </p:nvSpPr>
        <p:spPr/>
        <p:txBody>
          <a:bodyPr/>
          <a:lstStyle/>
          <a:p>
            <a:fld id="{9D28F5F8-FC8C-459E-BAE9-8D72258CFAED}" type="datetimeFigureOut">
              <a:rPr lang="da-DK" smtClean="0"/>
              <a:t>23-02-2021</a:t>
            </a:fld>
            <a:endParaRPr lang="da-DK"/>
          </a:p>
        </p:txBody>
      </p:sp>
      <p:sp>
        <p:nvSpPr>
          <p:cNvPr id="5" name="Pladsholder til sidefod 4">
            <a:extLst>
              <a:ext uri="{FF2B5EF4-FFF2-40B4-BE49-F238E27FC236}">
                <a16:creationId xmlns:a16="http://schemas.microsoft.com/office/drawing/2014/main" id="{5A43B746-02BE-45C9-A144-F0C35B079C2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6A33888-128C-4B92-9D62-BE784CDCCEC8}"/>
              </a:ext>
            </a:extLst>
          </p:cNvPr>
          <p:cNvSpPr>
            <a:spLocks noGrp="1"/>
          </p:cNvSpPr>
          <p:nvPr>
            <p:ph type="sldNum" sz="quarter" idx="12"/>
          </p:nvPr>
        </p:nvSpPr>
        <p:spPr/>
        <p:txBody>
          <a:bodyPr/>
          <a:lstStyle/>
          <a:p>
            <a:fld id="{3E849E1A-6E2B-4CE7-B8D9-FF2B5293D969}" type="slidenum">
              <a:rPr lang="da-DK" smtClean="0"/>
              <a:t>‹nr.›</a:t>
            </a:fld>
            <a:endParaRPr lang="da-DK"/>
          </a:p>
        </p:txBody>
      </p:sp>
    </p:spTree>
    <p:extLst>
      <p:ext uri="{BB962C8B-B14F-4D97-AF65-F5344CB8AC3E}">
        <p14:creationId xmlns:p14="http://schemas.microsoft.com/office/powerpoint/2010/main" val="156264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4C8A2-5BF6-45C3-A90C-89D0194B5115}"/>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B742295-D79F-42EF-ABEC-379806E9024A}"/>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F2777373-A7D2-4688-BA18-7D12091D5FB7}"/>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E1F5B0ED-2DB0-49E4-9079-C30E0A4E44AB}"/>
              </a:ext>
            </a:extLst>
          </p:cNvPr>
          <p:cNvSpPr>
            <a:spLocks noGrp="1"/>
          </p:cNvSpPr>
          <p:nvPr>
            <p:ph type="dt" sz="half" idx="10"/>
          </p:nvPr>
        </p:nvSpPr>
        <p:spPr/>
        <p:txBody>
          <a:bodyPr/>
          <a:lstStyle/>
          <a:p>
            <a:fld id="{9D28F5F8-FC8C-459E-BAE9-8D72258CFAED}" type="datetimeFigureOut">
              <a:rPr lang="da-DK" smtClean="0"/>
              <a:t>23-02-2021</a:t>
            </a:fld>
            <a:endParaRPr lang="da-DK"/>
          </a:p>
        </p:txBody>
      </p:sp>
      <p:sp>
        <p:nvSpPr>
          <p:cNvPr id="6" name="Pladsholder til sidefod 5">
            <a:extLst>
              <a:ext uri="{FF2B5EF4-FFF2-40B4-BE49-F238E27FC236}">
                <a16:creationId xmlns:a16="http://schemas.microsoft.com/office/drawing/2014/main" id="{9F923D31-8F8C-4A17-89C2-3B068F89E788}"/>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A708811-2C97-40AF-A4D1-FCA451A72A2B}"/>
              </a:ext>
            </a:extLst>
          </p:cNvPr>
          <p:cNvSpPr>
            <a:spLocks noGrp="1"/>
          </p:cNvSpPr>
          <p:nvPr>
            <p:ph type="sldNum" sz="quarter" idx="12"/>
          </p:nvPr>
        </p:nvSpPr>
        <p:spPr/>
        <p:txBody>
          <a:bodyPr/>
          <a:lstStyle/>
          <a:p>
            <a:fld id="{3E849E1A-6E2B-4CE7-B8D9-FF2B5293D969}" type="slidenum">
              <a:rPr lang="da-DK" smtClean="0"/>
              <a:t>‹nr.›</a:t>
            </a:fld>
            <a:endParaRPr lang="da-DK"/>
          </a:p>
        </p:txBody>
      </p:sp>
    </p:spTree>
    <p:extLst>
      <p:ext uri="{BB962C8B-B14F-4D97-AF65-F5344CB8AC3E}">
        <p14:creationId xmlns:p14="http://schemas.microsoft.com/office/powerpoint/2010/main" val="110570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494275-98E6-4FAC-A8FB-662D01D799FA}"/>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D611F9D7-19E4-47BF-9A2A-7FDC8E0171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43640D4A-D268-4C2F-8B30-B0FA6F3F839E}"/>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4CF76036-2CF0-4706-BB95-3E632D704E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AD6174AC-4948-450C-9AF3-6718A0FCE210}"/>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CF3AF7D5-6F85-4CF9-AB36-1DAAA5D44C52}"/>
              </a:ext>
            </a:extLst>
          </p:cNvPr>
          <p:cNvSpPr>
            <a:spLocks noGrp="1"/>
          </p:cNvSpPr>
          <p:nvPr>
            <p:ph type="dt" sz="half" idx="10"/>
          </p:nvPr>
        </p:nvSpPr>
        <p:spPr/>
        <p:txBody>
          <a:bodyPr/>
          <a:lstStyle/>
          <a:p>
            <a:fld id="{9D28F5F8-FC8C-459E-BAE9-8D72258CFAED}" type="datetimeFigureOut">
              <a:rPr lang="da-DK" smtClean="0"/>
              <a:t>23-02-2021</a:t>
            </a:fld>
            <a:endParaRPr lang="da-DK"/>
          </a:p>
        </p:txBody>
      </p:sp>
      <p:sp>
        <p:nvSpPr>
          <p:cNvPr id="8" name="Pladsholder til sidefod 7">
            <a:extLst>
              <a:ext uri="{FF2B5EF4-FFF2-40B4-BE49-F238E27FC236}">
                <a16:creationId xmlns:a16="http://schemas.microsoft.com/office/drawing/2014/main" id="{BF42CCA4-89D5-4664-AD63-D0718EEF920E}"/>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5288B445-C67A-4968-AD24-D4CCB394DD4C}"/>
              </a:ext>
            </a:extLst>
          </p:cNvPr>
          <p:cNvSpPr>
            <a:spLocks noGrp="1"/>
          </p:cNvSpPr>
          <p:nvPr>
            <p:ph type="sldNum" sz="quarter" idx="12"/>
          </p:nvPr>
        </p:nvSpPr>
        <p:spPr/>
        <p:txBody>
          <a:bodyPr/>
          <a:lstStyle/>
          <a:p>
            <a:fld id="{3E849E1A-6E2B-4CE7-B8D9-FF2B5293D969}" type="slidenum">
              <a:rPr lang="da-DK" smtClean="0"/>
              <a:t>‹nr.›</a:t>
            </a:fld>
            <a:endParaRPr lang="da-DK"/>
          </a:p>
        </p:txBody>
      </p:sp>
    </p:spTree>
    <p:extLst>
      <p:ext uri="{BB962C8B-B14F-4D97-AF65-F5344CB8AC3E}">
        <p14:creationId xmlns:p14="http://schemas.microsoft.com/office/powerpoint/2010/main" val="3349234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52AD8C-3BFB-49CE-9266-27E660ED3F6F}"/>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1940CA3E-E6E4-4551-B2BA-ED5648F81A95}"/>
              </a:ext>
            </a:extLst>
          </p:cNvPr>
          <p:cNvSpPr>
            <a:spLocks noGrp="1"/>
          </p:cNvSpPr>
          <p:nvPr>
            <p:ph type="dt" sz="half" idx="10"/>
          </p:nvPr>
        </p:nvSpPr>
        <p:spPr/>
        <p:txBody>
          <a:bodyPr/>
          <a:lstStyle/>
          <a:p>
            <a:fld id="{9D28F5F8-FC8C-459E-BAE9-8D72258CFAED}" type="datetimeFigureOut">
              <a:rPr lang="da-DK" smtClean="0"/>
              <a:t>23-02-2021</a:t>
            </a:fld>
            <a:endParaRPr lang="da-DK"/>
          </a:p>
        </p:txBody>
      </p:sp>
      <p:sp>
        <p:nvSpPr>
          <p:cNvPr id="4" name="Pladsholder til sidefod 3">
            <a:extLst>
              <a:ext uri="{FF2B5EF4-FFF2-40B4-BE49-F238E27FC236}">
                <a16:creationId xmlns:a16="http://schemas.microsoft.com/office/drawing/2014/main" id="{C34382E1-36A8-4482-BD39-63814C582724}"/>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07B5EE65-BDF5-4773-A473-20A813EC1B16}"/>
              </a:ext>
            </a:extLst>
          </p:cNvPr>
          <p:cNvSpPr>
            <a:spLocks noGrp="1"/>
          </p:cNvSpPr>
          <p:nvPr>
            <p:ph type="sldNum" sz="quarter" idx="12"/>
          </p:nvPr>
        </p:nvSpPr>
        <p:spPr/>
        <p:txBody>
          <a:bodyPr/>
          <a:lstStyle/>
          <a:p>
            <a:fld id="{3E849E1A-6E2B-4CE7-B8D9-FF2B5293D969}" type="slidenum">
              <a:rPr lang="da-DK" smtClean="0"/>
              <a:t>‹nr.›</a:t>
            </a:fld>
            <a:endParaRPr lang="da-DK"/>
          </a:p>
        </p:txBody>
      </p:sp>
    </p:spTree>
    <p:extLst>
      <p:ext uri="{BB962C8B-B14F-4D97-AF65-F5344CB8AC3E}">
        <p14:creationId xmlns:p14="http://schemas.microsoft.com/office/powerpoint/2010/main" val="3685914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9E0941AD-F106-437A-915F-0EC4BF469624}"/>
              </a:ext>
            </a:extLst>
          </p:cNvPr>
          <p:cNvSpPr>
            <a:spLocks noGrp="1"/>
          </p:cNvSpPr>
          <p:nvPr>
            <p:ph type="dt" sz="half" idx="10"/>
          </p:nvPr>
        </p:nvSpPr>
        <p:spPr/>
        <p:txBody>
          <a:bodyPr/>
          <a:lstStyle/>
          <a:p>
            <a:fld id="{9D28F5F8-FC8C-459E-BAE9-8D72258CFAED}" type="datetimeFigureOut">
              <a:rPr lang="da-DK" smtClean="0"/>
              <a:t>23-02-2021</a:t>
            </a:fld>
            <a:endParaRPr lang="da-DK"/>
          </a:p>
        </p:txBody>
      </p:sp>
      <p:sp>
        <p:nvSpPr>
          <p:cNvPr id="3" name="Pladsholder til sidefod 2">
            <a:extLst>
              <a:ext uri="{FF2B5EF4-FFF2-40B4-BE49-F238E27FC236}">
                <a16:creationId xmlns:a16="http://schemas.microsoft.com/office/drawing/2014/main" id="{A57E3D69-7AA9-4BD2-A461-F020DBDC411F}"/>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23CC1E75-6A9F-4EDA-AECA-E00DBE2127F0}"/>
              </a:ext>
            </a:extLst>
          </p:cNvPr>
          <p:cNvSpPr>
            <a:spLocks noGrp="1"/>
          </p:cNvSpPr>
          <p:nvPr>
            <p:ph type="sldNum" sz="quarter" idx="12"/>
          </p:nvPr>
        </p:nvSpPr>
        <p:spPr/>
        <p:txBody>
          <a:bodyPr/>
          <a:lstStyle/>
          <a:p>
            <a:fld id="{3E849E1A-6E2B-4CE7-B8D9-FF2B5293D969}" type="slidenum">
              <a:rPr lang="da-DK" smtClean="0"/>
              <a:t>‹nr.›</a:t>
            </a:fld>
            <a:endParaRPr lang="da-DK"/>
          </a:p>
        </p:txBody>
      </p:sp>
    </p:spTree>
    <p:extLst>
      <p:ext uri="{BB962C8B-B14F-4D97-AF65-F5344CB8AC3E}">
        <p14:creationId xmlns:p14="http://schemas.microsoft.com/office/powerpoint/2010/main" val="3811924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E3CC75-9B28-419D-BDA1-2B0E028677CA}"/>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C01BC6B3-B2D1-41A4-9A32-BD7B99190F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6FF2A210-BB2B-4974-BADF-AEE1747EB0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2EB1440-477B-4CD0-A199-465B84D5B470}"/>
              </a:ext>
            </a:extLst>
          </p:cNvPr>
          <p:cNvSpPr>
            <a:spLocks noGrp="1"/>
          </p:cNvSpPr>
          <p:nvPr>
            <p:ph type="dt" sz="half" idx="10"/>
          </p:nvPr>
        </p:nvSpPr>
        <p:spPr/>
        <p:txBody>
          <a:bodyPr/>
          <a:lstStyle/>
          <a:p>
            <a:fld id="{9D28F5F8-FC8C-459E-BAE9-8D72258CFAED}" type="datetimeFigureOut">
              <a:rPr lang="da-DK" smtClean="0"/>
              <a:t>23-02-2021</a:t>
            </a:fld>
            <a:endParaRPr lang="da-DK"/>
          </a:p>
        </p:txBody>
      </p:sp>
      <p:sp>
        <p:nvSpPr>
          <p:cNvPr id="6" name="Pladsholder til sidefod 5">
            <a:extLst>
              <a:ext uri="{FF2B5EF4-FFF2-40B4-BE49-F238E27FC236}">
                <a16:creationId xmlns:a16="http://schemas.microsoft.com/office/drawing/2014/main" id="{79E2CB42-1C34-4B31-9E9B-10ADEBE2FB5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BC315B6-7128-4DF2-B54B-1DF4A246319B}"/>
              </a:ext>
            </a:extLst>
          </p:cNvPr>
          <p:cNvSpPr>
            <a:spLocks noGrp="1"/>
          </p:cNvSpPr>
          <p:nvPr>
            <p:ph type="sldNum" sz="quarter" idx="12"/>
          </p:nvPr>
        </p:nvSpPr>
        <p:spPr/>
        <p:txBody>
          <a:bodyPr/>
          <a:lstStyle/>
          <a:p>
            <a:fld id="{3E849E1A-6E2B-4CE7-B8D9-FF2B5293D969}" type="slidenum">
              <a:rPr lang="da-DK" smtClean="0"/>
              <a:t>‹nr.›</a:t>
            </a:fld>
            <a:endParaRPr lang="da-DK"/>
          </a:p>
        </p:txBody>
      </p:sp>
    </p:spTree>
    <p:extLst>
      <p:ext uri="{BB962C8B-B14F-4D97-AF65-F5344CB8AC3E}">
        <p14:creationId xmlns:p14="http://schemas.microsoft.com/office/powerpoint/2010/main" val="186203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3DB46F-29F3-4651-979C-3A227B7BE3C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05BB7087-7DE3-4DCC-BFC0-47AA9A4119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290B2116-9CF2-4A14-82F2-7825838DE4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7B07601-D773-4C15-9E4D-1317785FD2A3}"/>
              </a:ext>
            </a:extLst>
          </p:cNvPr>
          <p:cNvSpPr>
            <a:spLocks noGrp="1"/>
          </p:cNvSpPr>
          <p:nvPr>
            <p:ph type="dt" sz="half" idx="10"/>
          </p:nvPr>
        </p:nvSpPr>
        <p:spPr/>
        <p:txBody>
          <a:bodyPr/>
          <a:lstStyle/>
          <a:p>
            <a:fld id="{9D28F5F8-FC8C-459E-BAE9-8D72258CFAED}" type="datetimeFigureOut">
              <a:rPr lang="da-DK" smtClean="0"/>
              <a:t>23-02-2021</a:t>
            </a:fld>
            <a:endParaRPr lang="da-DK"/>
          </a:p>
        </p:txBody>
      </p:sp>
      <p:sp>
        <p:nvSpPr>
          <p:cNvPr id="6" name="Pladsholder til sidefod 5">
            <a:extLst>
              <a:ext uri="{FF2B5EF4-FFF2-40B4-BE49-F238E27FC236}">
                <a16:creationId xmlns:a16="http://schemas.microsoft.com/office/drawing/2014/main" id="{16D4B990-3829-4B77-B00C-D8A3FC570B7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EF852A19-4C80-4E87-9CFD-554F0CB54043}"/>
              </a:ext>
            </a:extLst>
          </p:cNvPr>
          <p:cNvSpPr>
            <a:spLocks noGrp="1"/>
          </p:cNvSpPr>
          <p:nvPr>
            <p:ph type="sldNum" sz="quarter" idx="12"/>
          </p:nvPr>
        </p:nvSpPr>
        <p:spPr/>
        <p:txBody>
          <a:bodyPr/>
          <a:lstStyle/>
          <a:p>
            <a:fld id="{3E849E1A-6E2B-4CE7-B8D9-FF2B5293D969}" type="slidenum">
              <a:rPr lang="da-DK" smtClean="0"/>
              <a:t>‹nr.›</a:t>
            </a:fld>
            <a:endParaRPr lang="da-DK"/>
          </a:p>
        </p:txBody>
      </p:sp>
    </p:spTree>
    <p:extLst>
      <p:ext uri="{BB962C8B-B14F-4D97-AF65-F5344CB8AC3E}">
        <p14:creationId xmlns:p14="http://schemas.microsoft.com/office/powerpoint/2010/main" val="2423163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BE030398-57F3-4F0D-ADE1-451D6227A3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FD71BABF-8F27-4253-A3D1-42B4729A08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1733516-8381-4DDC-9FA2-5AB546C496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28F5F8-FC8C-459E-BAE9-8D72258CFAED}" type="datetimeFigureOut">
              <a:rPr lang="da-DK" smtClean="0"/>
              <a:t>23-02-2021</a:t>
            </a:fld>
            <a:endParaRPr lang="da-DK"/>
          </a:p>
        </p:txBody>
      </p:sp>
      <p:sp>
        <p:nvSpPr>
          <p:cNvPr id="5" name="Pladsholder til sidefod 4">
            <a:extLst>
              <a:ext uri="{FF2B5EF4-FFF2-40B4-BE49-F238E27FC236}">
                <a16:creationId xmlns:a16="http://schemas.microsoft.com/office/drawing/2014/main" id="{426968F6-F71C-4D81-8D37-A7AFC99A40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8A7D87C2-1353-4876-8A1C-E0EA9A64DA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49E1A-6E2B-4CE7-B8D9-FF2B5293D969}" type="slidenum">
              <a:rPr lang="da-DK" smtClean="0"/>
              <a:t>‹nr.›</a:t>
            </a:fld>
            <a:endParaRPr lang="da-DK"/>
          </a:p>
        </p:txBody>
      </p:sp>
    </p:spTree>
    <p:extLst>
      <p:ext uri="{BB962C8B-B14F-4D97-AF65-F5344CB8AC3E}">
        <p14:creationId xmlns:p14="http://schemas.microsoft.com/office/powerpoint/2010/main" val="2775404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EA2603-8D8F-441C-9F9D-5002774418F9}"/>
              </a:ext>
            </a:extLst>
          </p:cNvPr>
          <p:cNvSpPr>
            <a:spLocks noGrp="1"/>
          </p:cNvSpPr>
          <p:nvPr>
            <p:ph type="ctrTitle"/>
          </p:nvPr>
        </p:nvSpPr>
        <p:spPr/>
        <p:txBody>
          <a:bodyPr/>
          <a:lstStyle/>
          <a:p>
            <a:r>
              <a:rPr lang="da-DK" b="1" dirty="0"/>
              <a:t>Bilag til bestyrelsesmøde</a:t>
            </a:r>
          </a:p>
        </p:txBody>
      </p:sp>
      <p:sp>
        <p:nvSpPr>
          <p:cNvPr id="3" name="Undertitel 2">
            <a:extLst>
              <a:ext uri="{FF2B5EF4-FFF2-40B4-BE49-F238E27FC236}">
                <a16:creationId xmlns:a16="http://schemas.microsoft.com/office/drawing/2014/main" id="{A076EBB9-EBB7-489E-B97E-73231FC31483}"/>
              </a:ext>
            </a:extLst>
          </p:cNvPr>
          <p:cNvSpPr>
            <a:spLocks noGrp="1"/>
          </p:cNvSpPr>
          <p:nvPr>
            <p:ph type="subTitle" idx="1"/>
          </p:nvPr>
        </p:nvSpPr>
        <p:spPr/>
        <p:txBody>
          <a:bodyPr/>
          <a:lstStyle/>
          <a:p>
            <a:r>
              <a:rPr lang="da-DK" dirty="0"/>
              <a:t>13. Januar 2021</a:t>
            </a:r>
          </a:p>
          <a:p>
            <a:r>
              <a:rPr lang="da-DK" dirty="0"/>
              <a:t>(kilde: Netværksmøde for skoler 16/11-20)</a:t>
            </a:r>
          </a:p>
        </p:txBody>
      </p:sp>
    </p:spTree>
    <p:extLst>
      <p:ext uri="{BB962C8B-B14F-4D97-AF65-F5344CB8AC3E}">
        <p14:creationId xmlns:p14="http://schemas.microsoft.com/office/powerpoint/2010/main" val="2455089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16CD8E38-663E-4CDF-B8C1-31FCDCA17A5A}"/>
              </a:ext>
            </a:extLst>
          </p:cNvPr>
          <p:cNvSpPr>
            <a:spLocks noGrp="1"/>
          </p:cNvSpPr>
          <p:nvPr>
            <p:ph type="body" sz="quarter" idx="15"/>
          </p:nvPr>
        </p:nvSpPr>
        <p:spPr>
          <a:xfrm>
            <a:off x="720000" y="720000"/>
            <a:ext cx="10202000" cy="556368"/>
          </a:xfrm>
          <a:solidFill>
            <a:schemeClr val="bg1"/>
          </a:solidFill>
        </p:spPr>
        <p:txBody>
          <a:bodyPr/>
          <a:lstStyle/>
          <a:p>
            <a:r>
              <a:rPr lang="da-DK" dirty="0"/>
              <a:t>Skoler med højere/lavere privatskoleandel end forventet</a:t>
            </a:r>
          </a:p>
        </p:txBody>
      </p:sp>
      <p:sp>
        <p:nvSpPr>
          <p:cNvPr id="6" name="Tekstfelt 5">
            <a:extLst>
              <a:ext uri="{FF2B5EF4-FFF2-40B4-BE49-F238E27FC236}">
                <a16:creationId xmlns:a16="http://schemas.microsoft.com/office/drawing/2014/main" id="{05355059-68DC-4EB0-9ECA-DAA987F6965D}"/>
              </a:ext>
            </a:extLst>
          </p:cNvPr>
          <p:cNvSpPr txBox="1"/>
          <p:nvPr/>
        </p:nvSpPr>
        <p:spPr>
          <a:xfrm>
            <a:off x="720000" y="1638148"/>
            <a:ext cx="39536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800" b="1" i="0" u="none" strike="noStrike" kern="1200" cap="none" spc="0" normalizeH="0" baseline="0" noProof="0" dirty="0">
                <a:ln>
                  <a:noFill/>
                </a:ln>
                <a:solidFill>
                  <a:srgbClr val="314194"/>
                </a:solidFill>
                <a:effectLst/>
                <a:uLnTx/>
                <a:uFillTx/>
                <a:latin typeface="Calibri" panose="020F0502020204030204"/>
                <a:ea typeface="+mn-ea"/>
                <a:cs typeface="+mn-cs"/>
              </a:rPr>
              <a:t>Skoler med signifikant </a:t>
            </a:r>
            <a:r>
              <a:rPr kumimoji="0" lang="da-DK" sz="1800" b="1" i="0" u="none" strike="noStrike" kern="1200" cap="none" spc="0" normalizeH="0" baseline="0" noProof="0" dirty="0">
                <a:ln>
                  <a:noFill/>
                </a:ln>
                <a:solidFill>
                  <a:srgbClr val="FF0000"/>
                </a:solidFill>
                <a:effectLst/>
                <a:uLnTx/>
                <a:uFillTx/>
                <a:latin typeface="Calibri" panose="020F0502020204030204"/>
                <a:ea typeface="+mn-ea"/>
                <a:cs typeface="+mn-cs"/>
              </a:rPr>
              <a:t>højere</a:t>
            </a:r>
            <a:r>
              <a:rPr kumimoji="0" lang="da-DK" sz="1800" b="1" i="0" u="none" strike="noStrike" kern="1200" cap="none" spc="0" normalizeH="0" baseline="0" noProof="0" dirty="0">
                <a:ln>
                  <a:noFill/>
                </a:ln>
                <a:solidFill>
                  <a:srgbClr val="00B050"/>
                </a:solidFill>
                <a:effectLst/>
                <a:uLnTx/>
                <a:uFillTx/>
                <a:latin typeface="Calibri" panose="020F0502020204030204"/>
                <a:ea typeface="+mn-ea"/>
                <a:cs typeface="+mn-cs"/>
              </a:rPr>
              <a:t> </a:t>
            </a:r>
            <a:r>
              <a:rPr kumimoji="0" lang="da-DK" sz="1800" b="1" i="0" u="none" strike="noStrike" kern="1200" cap="none" spc="0" normalizeH="0" baseline="0" noProof="0" dirty="0">
                <a:ln>
                  <a:noFill/>
                </a:ln>
                <a:solidFill>
                  <a:srgbClr val="314194"/>
                </a:solidFill>
                <a:effectLst/>
                <a:uLnTx/>
                <a:uFillTx/>
                <a:latin typeface="Calibri" panose="020F0502020204030204"/>
                <a:ea typeface="+mn-ea"/>
                <a:cs typeface="+mn-cs"/>
              </a:rPr>
              <a:t>privatskoleandel end forventet</a:t>
            </a:r>
          </a:p>
        </p:txBody>
      </p:sp>
      <p:sp>
        <p:nvSpPr>
          <p:cNvPr id="7" name="Tekstfelt 6">
            <a:extLst>
              <a:ext uri="{FF2B5EF4-FFF2-40B4-BE49-F238E27FC236}">
                <a16:creationId xmlns:a16="http://schemas.microsoft.com/office/drawing/2014/main" id="{D6ED5B21-C479-4C41-B3C7-36CDB4BCC0EA}"/>
              </a:ext>
            </a:extLst>
          </p:cNvPr>
          <p:cNvSpPr txBox="1"/>
          <p:nvPr/>
        </p:nvSpPr>
        <p:spPr>
          <a:xfrm>
            <a:off x="5659120" y="1638148"/>
            <a:ext cx="39536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800" b="1" i="0" u="none" strike="noStrike" kern="1200" cap="none" spc="0" normalizeH="0" baseline="0" noProof="0" dirty="0">
                <a:ln>
                  <a:noFill/>
                </a:ln>
                <a:solidFill>
                  <a:srgbClr val="314194"/>
                </a:solidFill>
                <a:effectLst/>
                <a:uLnTx/>
                <a:uFillTx/>
                <a:latin typeface="Calibri" panose="020F0502020204030204"/>
                <a:ea typeface="+mn-ea"/>
                <a:cs typeface="+mn-cs"/>
              </a:rPr>
              <a:t>Skoler med signifikant </a:t>
            </a:r>
            <a:r>
              <a:rPr kumimoji="0" lang="da-DK" sz="1800" b="1" i="0" u="none" strike="noStrike" kern="1200" cap="none" spc="0" normalizeH="0" baseline="0" noProof="0" dirty="0">
                <a:ln>
                  <a:noFill/>
                </a:ln>
                <a:solidFill>
                  <a:srgbClr val="00B050"/>
                </a:solidFill>
                <a:effectLst/>
                <a:uLnTx/>
                <a:uFillTx/>
                <a:latin typeface="Calibri" panose="020F0502020204030204"/>
                <a:ea typeface="+mn-ea"/>
                <a:cs typeface="+mn-cs"/>
              </a:rPr>
              <a:t>lavere</a:t>
            </a:r>
            <a:r>
              <a:rPr kumimoji="0" lang="da-DK" sz="1800" b="1" i="0" u="none" strike="noStrike" kern="1200" cap="none" spc="0" normalizeH="0" baseline="0" noProof="0" dirty="0">
                <a:ln>
                  <a:noFill/>
                </a:ln>
                <a:solidFill>
                  <a:srgbClr val="314194"/>
                </a:solidFill>
                <a:effectLst/>
                <a:uLnTx/>
                <a:uFillTx/>
                <a:latin typeface="Calibri" panose="020F0502020204030204"/>
                <a:ea typeface="+mn-ea"/>
                <a:cs typeface="+mn-cs"/>
              </a:rPr>
              <a:t> privatskoleandel end forventet</a:t>
            </a:r>
          </a:p>
        </p:txBody>
      </p:sp>
      <p:graphicFrame>
        <p:nvGraphicFramePr>
          <p:cNvPr id="9" name="Tabel 8">
            <a:extLst>
              <a:ext uri="{FF2B5EF4-FFF2-40B4-BE49-F238E27FC236}">
                <a16:creationId xmlns:a16="http://schemas.microsoft.com/office/drawing/2014/main" id="{EB6DCA9D-5591-4692-A945-65BE333C60B9}"/>
              </a:ext>
            </a:extLst>
          </p:cNvPr>
          <p:cNvGraphicFramePr>
            <a:graphicFrameLocks noGrp="1"/>
          </p:cNvGraphicFramePr>
          <p:nvPr/>
        </p:nvGraphicFramePr>
        <p:xfrm>
          <a:off x="5730240" y="2452230"/>
          <a:ext cx="3815760" cy="2501900"/>
        </p:xfrm>
        <a:graphic>
          <a:graphicData uri="http://schemas.openxmlformats.org/drawingml/2006/table">
            <a:tbl>
              <a:tblPr>
                <a:tableStyleId>{5C22544A-7EE6-4342-B048-85BDC9FD1C3A}</a:tableStyleId>
              </a:tblPr>
              <a:tblGrid>
                <a:gridCol w="2516778">
                  <a:extLst>
                    <a:ext uri="{9D8B030D-6E8A-4147-A177-3AD203B41FA5}">
                      <a16:colId xmlns:a16="http://schemas.microsoft.com/office/drawing/2014/main" val="2387368253"/>
                    </a:ext>
                  </a:extLst>
                </a:gridCol>
                <a:gridCol w="1298982">
                  <a:extLst>
                    <a:ext uri="{9D8B030D-6E8A-4147-A177-3AD203B41FA5}">
                      <a16:colId xmlns:a16="http://schemas.microsoft.com/office/drawing/2014/main" val="4291132144"/>
                    </a:ext>
                  </a:extLst>
                </a:gridCol>
              </a:tblGrid>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Ellevangskolen</a:t>
                      </a:r>
                    </a:p>
                  </a:txBody>
                  <a:tcPr marL="6350" marR="6350" marT="6350" marB="0" anchor="b">
                    <a:solidFill>
                      <a:schemeClr val="bg1"/>
                    </a:solidFill>
                  </a:tcPr>
                </a:tc>
                <a:tc>
                  <a:txBody>
                    <a:bodyPr/>
                    <a:lstStyle/>
                    <a:p>
                      <a:pPr algn="r" fontAlgn="b"/>
                      <a:r>
                        <a:rPr lang="da-DK" sz="1600" u="none" strike="noStrike" dirty="0">
                          <a:solidFill>
                            <a:srgbClr val="314194"/>
                          </a:solidFill>
                          <a:effectLst/>
                        </a:rPr>
                        <a:t>-9,3 %-point</a:t>
                      </a:r>
                      <a:endParaRPr lang="da-DK" sz="1600" b="0" i="0" u="none" strike="noStrike" dirty="0">
                        <a:solidFill>
                          <a:srgbClr val="314194"/>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4223244023"/>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Tranbjergskolen</a:t>
                      </a:r>
                    </a:p>
                  </a:txBody>
                  <a:tcPr marL="6350" marR="6350" marT="6350" marB="0" anchor="b">
                    <a:solidFill>
                      <a:schemeClr val="bg1"/>
                    </a:solidFill>
                  </a:tcPr>
                </a:tc>
                <a:tc>
                  <a:txBody>
                    <a:bodyPr/>
                    <a:lstStyle/>
                    <a:p>
                      <a:pPr algn="r" fontAlgn="b"/>
                      <a:r>
                        <a:rPr lang="da-DK" sz="1600" u="none" strike="noStrike" dirty="0">
                          <a:solidFill>
                            <a:srgbClr val="314194"/>
                          </a:solidFill>
                          <a:effectLst/>
                        </a:rPr>
                        <a:t>-7,6 </a:t>
                      </a:r>
                      <a:r>
                        <a:rPr lang="da-DK" sz="1600" u="none" strike="noStrike" dirty="0">
                          <a:solidFill>
                            <a:schemeClr val="bg1"/>
                          </a:solidFill>
                          <a:effectLst/>
                        </a:rPr>
                        <a:t>%-point</a:t>
                      </a:r>
                      <a:endParaRPr lang="da-DK" sz="1600" b="0" i="0" u="none" strike="noStrike" dirty="0">
                        <a:solidFill>
                          <a:schemeClr val="bg1"/>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3903383721"/>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Ellekærskolen</a:t>
                      </a:r>
                    </a:p>
                  </a:txBody>
                  <a:tcPr marL="6350" marR="6350" marT="6350" marB="0" anchor="b">
                    <a:solidFill>
                      <a:schemeClr val="bg1"/>
                    </a:solidFill>
                  </a:tcPr>
                </a:tc>
                <a:tc>
                  <a:txBody>
                    <a:bodyPr/>
                    <a:lstStyle/>
                    <a:p>
                      <a:pPr marL="0" marR="0" lvl="0" indent="0" algn="r" defTabSz="914411" rtl="0" eaLnBrk="1" fontAlgn="b"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srgbClr val="314194"/>
                          </a:solidFill>
                          <a:effectLst/>
                          <a:uLnTx/>
                          <a:uFillTx/>
                          <a:latin typeface="Calibri" panose="020F0502020204030204"/>
                          <a:ea typeface="+mn-ea"/>
                          <a:cs typeface="+mn-cs"/>
                        </a:rPr>
                        <a:t>-7,3 </a:t>
                      </a:r>
                      <a:r>
                        <a:rPr kumimoji="0" lang="da-DK" sz="1600" b="0" i="0" u="none" strike="noStrike" kern="1200" cap="none" spc="0" normalizeH="0" baseline="0" noProof="0" dirty="0">
                          <a:ln>
                            <a:noFill/>
                          </a:ln>
                          <a:solidFill>
                            <a:schemeClr val="bg1"/>
                          </a:solidFill>
                          <a:effectLst/>
                          <a:uLnTx/>
                          <a:uFillTx/>
                          <a:latin typeface="Calibri" panose="020F0502020204030204"/>
                          <a:ea typeface="+mn-ea"/>
                          <a:cs typeface="+mn-cs"/>
                        </a:rPr>
                        <a:t>%-point</a:t>
                      </a:r>
                      <a:endParaRPr kumimoji="0" lang="da-DK"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endParaRPr>
                    </a:p>
                  </a:txBody>
                  <a:tcPr marL="6350" marR="6350" marT="6350" marB="0" anchor="b">
                    <a:solidFill>
                      <a:schemeClr val="bg1"/>
                    </a:solidFill>
                  </a:tcPr>
                </a:tc>
                <a:extLst>
                  <a:ext uri="{0D108BD9-81ED-4DB2-BD59-A6C34878D82A}">
                    <a16:rowId xmlns:a16="http://schemas.microsoft.com/office/drawing/2014/main" val="2098375448"/>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Gammelgaardsskolen</a:t>
                      </a:r>
                    </a:p>
                  </a:txBody>
                  <a:tcPr marL="6350" marR="6350" marT="6350" marB="0" anchor="b">
                    <a:solidFill>
                      <a:schemeClr val="bg1"/>
                    </a:solidFill>
                  </a:tcPr>
                </a:tc>
                <a:tc>
                  <a:txBody>
                    <a:bodyPr/>
                    <a:lstStyle/>
                    <a:p>
                      <a:pPr marL="0" marR="0" lvl="0" indent="0" algn="r" defTabSz="914411" rtl="0" eaLnBrk="1" fontAlgn="b"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srgbClr val="314194"/>
                          </a:solidFill>
                          <a:effectLst/>
                          <a:uLnTx/>
                          <a:uFillTx/>
                          <a:latin typeface="Calibri" panose="020F0502020204030204"/>
                          <a:ea typeface="+mn-ea"/>
                          <a:cs typeface="+mn-cs"/>
                        </a:rPr>
                        <a:t>-7,3 </a:t>
                      </a:r>
                      <a:r>
                        <a:rPr kumimoji="0" lang="da-DK" sz="1600" b="0" i="0" u="none" strike="noStrike" kern="1200" cap="none" spc="0" normalizeH="0" baseline="0" noProof="0" dirty="0">
                          <a:ln>
                            <a:noFill/>
                          </a:ln>
                          <a:solidFill>
                            <a:schemeClr val="bg1"/>
                          </a:solidFill>
                          <a:effectLst/>
                          <a:uLnTx/>
                          <a:uFillTx/>
                          <a:latin typeface="Calibri" panose="020F0502020204030204"/>
                          <a:ea typeface="+mn-ea"/>
                          <a:cs typeface="+mn-cs"/>
                        </a:rPr>
                        <a:t>%-point</a:t>
                      </a:r>
                      <a:endParaRPr kumimoji="0" lang="da-DK"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endParaRPr>
                    </a:p>
                  </a:txBody>
                  <a:tcPr marL="6350" marR="6350" marT="6350" marB="0" anchor="b">
                    <a:solidFill>
                      <a:schemeClr val="bg1"/>
                    </a:solidFill>
                  </a:tcPr>
                </a:tc>
                <a:extLst>
                  <a:ext uri="{0D108BD9-81ED-4DB2-BD59-A6C34878D82A}">
                    <a16:rowId xmlns:a16="http://schemas.microsoft.com/office/drawing/2014/main" val="4131450721"/>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Højvangskolen</a:t>
                      </a:r>
                    </a:p>
                  </a:txBody>
                  <a:tcPr marL="6350" marR="6350" marT="6350" marB="0" anchor="b">
                    <a:solidFill>
                      <a:schemeClr val="bg1"/>
                    </a:solidFill>
                  </a:tcPr>
                </a:tc>
                <a:tc>
                  <a:txBody>
                    <a:bodyPr/>
                    <a:lstStyle/>
                    <a:p>
                      <a:pPr marL="0" marR="0" lvl="0" indent="0" algn="r" defTabSz="914411" rtl="0" eaLnBrk="1" fontAlgn="b"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srgbClr val="314194"/>
                          </a:solidFill>
                          <a:effectLst/>
                          <a:uLnTx/>
                          <a:uFillTx/>
                          <a:latin typeface="Calibri" panose="020F0502020204030204"/>
                          <a:ea typeface="+mn-ea"/>
                          <a:cs typeface="+mn-cs"/>
                        </a:rPr>
                        <a:t>-7,3 </a:t>
                      </a:r>
                      <a:r>
                        <a:rPr kumimoji="0" lang="da-DK" sz="1600" b="0" i="0" u="none" strike="noStrike" kern="1200" cap="none" spc="0" normalizeH="0" baseline="0" noProof="0" dirty="0">
                          <a:ln>
                            <a:noFill/>
                          </a:ln>
                          <a:solidFill>
                            <a:schemeClr val="bg1"/>
                          </a:solidFill>
                          <a:effectLst/>
                          <a:uLnTx/>
                          <a:uFillTx/>
                          <a:latin typeface="Calibri" panose="020F0502020204030204"/>
                          <a:ea typeface="+mn-ea"/>
                          <a:cs typeface="+mn-cs"/>
                        </a:rPr>
                        <a:t>%-point</a:t>
                      </a:r>
                      <a:endParaRPr kumimoji="0" lang="da-DK"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endParaRPr>
                    </a:p>
                  </a:txBody>
                  <a:tcPr marL="6350" marR="6350" marT="6350" marB="0" anchor="b">
                    <a:solidFill>
                      <a:schemeClr val="bg1"/>
                    </a:solidFill>
                  </a:tcPr>
                </a:tc>
                <a:extLst>
                  <a:ext uri="{0D108BD9-81ED-4DB2-BD59-A6C34878D82A}">
                    <a16:rowId xmlns:a16="http://schemas.microsoft.com/office/drawing/2014/main" val="2237893290"/>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Holme Skole</a:t>
                      </a:r>
                    </a:p>
                  </a:txBody>
                  <a:tcPr marL="6350" marR="6350" marT="6350" marB="0" anchor="b">
                    <a:solidFill>
                      <a:schemeClr val="bg1"/>
                    </a:solidFill>
                  </a:tcPr>
                </a:tc>
                <a:tc>
                  <a:txBody>
                    <a:bodyPr/>
                    <a:lstStyle/>
                    <a:p>
                      <a:pPr marL="0" marR="0" lvl="0" indent="0" algn="r" defTabSz="914411" rtl="0" eaLnBrk="1" fontAlgn="b"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srgbClr val="314194"/>
                          </a:solidFill>
                          <a:effectLst/>
                          <a:uLnTx/>
                          <a:uFillTx/>
                          <a:latin typeface="Calibri" panose="020F0502020204030204"/>
                          <a:ea typeface="+mn-ea"/>
                          <a:cs typeface="+mn-cs"/>
                        </a:rPr>
                        <a:t>-6,3 </a:t>
                      </a:r>
                      <a:r>
                        <a:rPr kumimoji="0" lang="da-DK" sz="1600" b="0" i="0" u="none" strike="noStrike" kern="1200" cap="none" spc="0" normalizeH="0" baseline="0" noProof="0" dirty="0">
                          <a:ln>
                            <a:noFill/>
                          </a:ln>
                          <a:solidFill>
                            <a:schemeClr val="bg1"/>
                          </a:solidFill>
                          <a:effectLst/>
                          <a:uLnTx/>
                          <a:uFillTx/>
                          <a:latin typeface="Calibri" panose="020F0502020204030204"/>
                          <a:ea typeface="+mn-ea"/>
                          <a:cs typeface="+mn-cs"/>
                        </a:rPr>
                        <a:t>%-point</a:t>
                      </a:r>
                      <a:endParaRPr kumimoji="0" lang="da-DK"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endParaRPr>
                    </a:p>
                  </a:txBody>
                  <a:tcPr marL="6350" marR="6350" marT="6350" marB="0" anchor="b">
                    <a:solidFill>
                      <a:schemeClr val="bg1"/>
                    </a:solidFill>
                  </a:tcPr>
                </a:tc>
                <a:extLst>
                  <a:ext uri="{0D108BD9-81ED-4DB2-BD59-A6C34878D82A}">
                    <a16:rowId xmlns:a16="http://schemas.microsoft.com/office/drawing/2014/main" val="2315134726"/>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Risskov Skole</a:t>
                      </a:r>
                    </a:p>
                  </a:txBody>
                  <a:tcPr marL="6350" marR="6350" marT="6350" marB="0" anchor="b">
                    <a:solidFill>
                      <a:schemeClr val="bg1"/>
                    </a:solidFill>
                  </a:tcPr>
                </a:tc>
                <a:tc>
                  <a:txBody>
                    <a:bodyPr/>
                    <a:lstStyle/>
                    <a:p>
                      <a:pPr algn="r" fontAlgn="b"/>
                      <a:r>
                        <a:rPr lang="da-DK" sz="1600" u="none" strike="noStrike" dirty="0">
                          <a:solidFill>
                            <a:srgbClr val="314194"/>
                          </a:solidFill>
                          <a:effectLst/>
                        </a:rPr>
                        <a:t>-6,0</a:t>
                      </a:r>
                      <a:r>
                        <a:rPr lang="da-DK" sz="1600" u="none" strike="noStrike" dirty="0">
                          <a:solidFill>
                            <a:schemeClr val="bg1"/>
                          </a:solidFill>
                          <a:effectLst/>
                        </a:rPr>
                        <a:t> %-point</a:t>
                      </a:r>
                      <a:endParaRPr lang="da-DK" sz="1600" b="0" i="0" u="none" strike="noStrike" dirty="0">
                        <a:solidFill>
                          <a:schemeClr val="bg1"/>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519065513"/>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Åby Skole</a:t>
                      </a:r>
                    </a:p>
                  </a:txBody>
                  <a:tcPr marL="6350" marR="6350" marT="6350" marB="0" anchor="b">
                    <a:solidFill>
                      <a:schemeClr val="bg1"/>
                    </a:solidFill>
                  </a:tcPr>
                </a:tc>
                <a:tc>
                  <a:txBody>
                    <a:bodyPr/>
                    <a:lstStyle/>
                    <a:p>
                      <a:pPr algn="r" fontAlgn="b"/>
                      <a:r>
                        <a:rPr lang="da-DK" sz="1600" u="none" strike="noStrike" dirty="0">
                          <a:solidFill>
                            <a:srgbClr val="314194"/>
                          </a:solidFill>
                          <a:effectLst/>
                        </a:rPr>
                        <a:t>-5,9 </a:t>
                      </a:r>
                      <a:r>
                        <a:rPr lang="da-DK" sz="1600" u="none" strike="noStrike" dirty="0">
                          <a:solidFill>
                            <a:schemeClr val="bg1"/>
                          </a:solidFill>
                          <a:effectLst/>
                        </a:rPr>
                        <a:t>%-point</a:t>
                      </a:r>
                      <a:endParaRPr lang="da-DK" sz="1600" b="0" i="0" u="none" strike="noStrike" dirty="0">
                        <a:solidFill>
                          <a:schemeClr val="bg1"/>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96719616"/>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Mårslet Skole</a:t>
                      </a:r>
                    </a:p>
                  </a:txBody>
                  <a:tcPr marL="6350" marR="6350" marT="6350" marB="0" anchor="b">
                    <a:solidFill>
                      <a:schemeClr val="bg1"/>
                    </a:solidFill>
                  </a:tcPr>
                </a:tc>
                <a:tc>
                  <a:txBody>
                    <a:bodyPr/>
                    <a:lstStyle/>
                    <a:p>
                      <a:pPr algn="r" fontAlgn="b"/>
                      <a:r>
                        <a:rPr lang="da-DK" sz="1600" u="none" strike="noStrike" dirty="0">
                          <a:solidFill>
                            <a:srgbClr val="314194"/>
                          </a:solidFill>
                          <a:effectLst/>
                        </a:rPr>
                        <a:t>-5,2</a:t>
                      </a:r>
                      <a:r>
                        <a:rPr lang="da-DK" sz="1600" u="none" strike="noStrike" dirty="0">
                          <a:solidFill>
                            <a:schemeClr val="bg1"/>
                          </a:solidFill>
                          <a:effectLst/>
                        </a:rPr>
                        <a:t> %-point</a:t>
                      </a:r>
                      <a:endParaRPr lang="da-DK" sz="1600" b="0" i="0" u="none" strike="noStrike" dirty="0">
                        <a:solidFill>
                          <a:schemeClr val="bg1"/>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2622694973"/>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Strandskolen</a:t>
                      </a:r>
                    </a:p>
                  </a:txBody>
                  <a:tcPr marL="6350" marR="6350" marT="6350" marB="0" anchor="b">
                    <a:solidFill>
                      <a:schemeClr val="bg1"/>
                    </a:solidFill>
                  </a:tcPr>
                </a:tc>
                <a:tc>
                  <a:txBody>
                    <a:bodyPr/>
                    <a:lstStyle/>
                    <a:p>
                      <a:pPr algn="r" fontAlgn="b"/>
                      <a:r>
                        <a:rPr lang="da-DK" sz="1600" u="none" strike="noStrike" dirty="0">
                          <a:solidFill>
                            <a:srgbClr val="314194"/>
                          </a:solidFill>
                          <a:effectLst/>
                        </a:rPr>
                        <a:t>-5,1 </a:t>
                      </a:r>
                      <a:r>
                        <a:rPr lang="da-DK" sz="1600" u="none" strike="noStrike" dirty="0">
                          <a:solidFill>
                            <a:schemeClr val="bg1"/>
                          </a:solidFill>
                          <a:effectLst/>
                        </a:rPr>
                        <a:t>%-point</a:t>
                      </a:r>
                      <a:endParaRPr lang="da-DK" sz="1600" b="0" i="0" u="none" strike="noStrike" dirty="0">
                        <a:solidFill>
                          <a:schemeClr val="bg1"/>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2054173889"/>
                  </a:ext>
                </a:extLst>
              </a:tr>
            </a:tbl>
          </a:graphicData>
        </a:graphic>
      </p:graphicFrame>
      <p:graphicFrame>
        <p:nvGraphicFramePr>
          <p:cNvPr id="12" name="Tabel 11">
            <a:extLst>
              <a:ext uri="{FF2B5EF4-FFF2-40B4-BE49-F238E27FC236}">
                <a16:creationId xmlns:a16="http://schemas.microsoft.com/office/drawing/2014/main" id="{75BAB432-12CA-4A82-B766-CBA3BEDE4BD8}"/>
              </a:ext>
            </a:extLst>
          </p:cNvPr>
          <p:cNvGraphicFramePr>
            <a:graphicFrameLocks noGrp="1"/>
          </p:cNvGraphicFramePr>
          <p:nvPr/>
        </p:nvGraphicFramePr>
        <p:xfrm>
          <a:off x="786720" y="2452230"/>
          <a:ext cx="3886880" cy="1250950"/>
        </p:xfrm>
        <a:graphic>
          <a:graphicData uri="http://schemas.openxmlformats.org/drawingml/2006/table">
            <a:tbl>
              <a:tblPr>
                <a:tableStyleId>{5C22544A-7EE6-4342-B048-85BDC9FD1C3A}</a:tableStyleId>
              </a:tblPr>
              <a:tblGrid>
                <a:gridCol w="2563687">
                  <a:extLst>
                    <a:ext uri="{9D8B030D-6E8A-4147-A177-3AD203B41FA5}">
                      <a16:colId xmlns:a16="http://schemas.microsoft.com/office/drawing/2014/main" val="2387368253"/>
                    </a:ext>
                  </a:extLst>
                </a:gridCol>
                <a:gridCol w="1323193">
                  <a:extLst>
                    <a:ext uri="{9D8B030D-6E8A-4147-A177-3AD203B41FA5}">
                      <a16:colId xmlns:a16="http://schemas.microsoft.com/office/drawing/2014/main" val="4291132144"/>
                    </a:ext>
                  </a:extLst>
                </a:gridCol>
              </a:tblGrid>
              <a:tr h="184150">
                <a:tc>
                  <a:txBody>
                    <a:bodyPr/>
                    <a:lstStyle/>
                    <a:p>
                      <a:pPr marL="0" algn="l" defTabSz="914411" rtl="0" eaLnBrk="1" fontAlgn="b" latinLnBrk="0" hangingPunct="1"/>
                      <a:r>
                        <a:rPr lang="da-DK" sz="1600" b="0" i="0" u="none" strike="noStrike" kern="1200" dirty="0">
                          <a:solidFill>
                            <a:srgbClr val="314194"/>
                          </a:solidFill>
                          <a:effectLst/>
                          <a:latin typeface="Calibri" panose="020F0502020204030204" pitchFamily="34" charset="0"/>
                          <a:ea typeface="+mn-ea"/>
                          <a:cs typeface="+mn-cs"/>
                        </a:rPr>
                        <a:t>Samsøgades Skole</a:t>
                      </a:r>
                    </a:p>
                  </a:txBody>
                  <a:tcPr marL="6350" marR="6350" marT="6350" marB="0" anchor="b">
                    <a:solidFill>
                      <a:schemeClr val="bg1"/>
                    </a:solidFill>
                  </a:tcPr>
                </a:tc>
                <a:tc>
                  <a:txBody>
                    <a:bodyPr/>
                    <a:lstStyle/>
                    <a:p>
                      <a:pPr algn="r" fontAlgn="b"/>
                      <a:r>
                        <a:rPr lang="da-DK" sz="1600" u="none" strike="noStrike" dirty="0">
                          <a:solidFill>
                            <a:srgbClr val="314194"/>
                          </a:solidFill>
                          <a:effectLst/>
                        </a:rPr>
                        <a:t>+18,8 %-point</a:t>
                      </a:r>
                      <a:endParaRPr lang="da-DK" sz="1600" b="0" i="0" u="none" strike="noStrike" dirty="0">
                        <a:solidFill>
                          <a:srgbClr val="314194"/>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4223244023"/>
                  </a:ext>
                </a:extLst>
              </a:tr>
              <a:tr h="184150">
                <a:tc>
                  <a:txBody>
                    <a:bodyPr/>
                    <a:lstStyle/>
                    <a:p>
                      <a:pPr marL="0" algn="l" defTabSz="914411" rtl="0" eaLnBrk="1" fontAlgn="b" latinLnBrk="0" hangingPunct="1"/>
                      <a:r>
                        <a:rPr lang="da-DK" sz="1600" b="0" i="0" u="none" strike="noStrike" kern="1200" dirty="0">
                          <a:solidFill>
                            <a:srgbClr val="314194"/>
                          </a:solidFill>
                          <a:effectLst/>
                          <a:latin typeface="Calibri" panose="020F0502020204030204" pitchFamily="34" charset="0"/>
                          <a:ea typeface="+mn-ea"/>
                          <a:cs typeface="+mn-cs"/>
                        </a:rPr>
                        <a:t>Skjoldhøjskolen</a:t>
                      </a:r>
                    </a:p>
                  </a:txBody>
                  <a:tcPr marL="6350" marR="6350" marT="6350" marB="0" anchor="b">
                    <a:solidFill>
                      <a:schemeClr val="bg1"/>
                    </a:solidFill>
                  </a:tcPr>
                </a:tc>
                <a:tc>
                  <a:txBody>
                    <a:bodyPr/>
                    <a:lstStyle/>
                    <a:p>
                      <a:pPr algn="r" fontAlgn="b"/>
                      <a:r>
                        <a:rPr lang="da-DK" sz="1600" u="none" strike="noStrike" dirty="0">
                          <a:solidFill>
                            <a:srgbClr val="314194"/>
                          </a:solidFill>
                          <a:effectLst/>
                        </a:rPr>
                        <a:t>+13,8 </a:t>
                      </a:r>
                      <a:r>
                        <a:rPr lang="da-DK" sz="1600" u="none" strike="noStrike" dirty="0">
                          <a:solidFill>
                            <a:schemeClr val="bg1"/>
                          </a:solidFill>
                          <a:effectLst/>
                        </a:rPr>
                        <a:t>%-point</a:t>
                      </a:r>
                      <a:endParaRPr lang="da-DK" sz="1600" b="0" i="0" u="none" strike="noStrike" dirty="0">
                        <a:solidFill>
                          <a:schemeClr val="bg1"/>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3903383721"/>
                  </a:ext>
                </a:extLst>
              </a:tr>
              <a:tr h="184150">
                <a:tc>
                  <a:txBody>
                    <a:bodyPr/>
                    <a:lstStyle/>
                    <a:p>
                      <a:pPr marL="0" algn="l" defTabSz="914411" rtl="0" eaLnBrk="1" fontAlgn="b" latinLnBrk="0" hangingPunct="1"/>
                      <a:r>
                        <a:rPr lang="da-DK" sz="1600" b="0" i="0" u="none" strike="noStrike" kern="1200" dirty="0">
                          <a:solidFill>
                            <a:srgbClr val="314194"/>
                          </a:solidFill>
                          <a:effectLst/>
                          <a:latin typeface="Calibri" panose="020F0502020204030204" pitchFamily="34" charset="0"/>
                          <a:ea typeface="+mn-ea"/>
                          <a:cs typeface="+mn-cs"/>
                        </a:rPr>
                        <a:t>Skovvangskolen</a:t>
                      </a:r>
                    </a:p>
                  </a:txBody>
                  <a:tcPr marL="6350" marR="6350" marT="6350" marB="0" anchor="b">
                    <a:solidFill>
                      <a:schemeClr val="bg1"/>
                    </a:solidFill>
                  </a:tcPr>
                </a:tc>
                <a:tc>
                  <a:txBody>
                    <a:bodyPr/>
                    <a:lstStyle/>
                    <a:p>
                      <a:pPr marL="0" marR="0" lvl="0" indent="0" algn="r" defTabSz="914411" rtl="0" eaLnBrk="1" fontAlgn="b"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srgbClr val="314194"/>
                          </a:solidFill>
                          <a:effectLst/>
                          <a:uLnTx/>
                          <a:uFillTx/>
                          <a:latin typeface="Calibri" panose="020F0502020204030204"/>
                          <a:ea typeface="+mn-ea"/>
                          <a:cs typeface="+mn-cs"/>
                        </a:rPr>
                        <a:t>+11,9 </a:t>
                      </a:r>
                      <a:r>
                        <a:rPr kumimoji="0" lang="da-DK" sz="1600" b="0" i="0" u="none" strike="noStrike" kern="1200" cap="none" spc="0" normalizeH="0" baseline="0" noProof="0" dirty="0">
                          <a:ln>
                            <a:noFill/>
                          </a:ln>
                          <a:solidFill>
                            <a:schemeClr val="bg1"/>
                          </a:solidFill>
                          <a:effectLst/>
                          <a:uLnTx/>
                          <a:uFillTx/>
                          <a:latin typeface="Calibri" panose="020F0502020204030204"/>
                          <a:ea typeface="+mn-ea"/>
                          <a:cs typeface="+mn-cs"/>
                        </a:rPr>
                        <a:t>%-point</a:t>
                      </a:r>
                      <a:endParaRPr kumimoji="0" lang="da-DK"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endParaRPr>
                    </a:p>
                  </a:txBody>
                  <a:tcPr marL="6350" marR="6350" marT="6350" marB="0" anchor="b">
                    <a:solidFill>
                      <a:schemeClr val="bg1"/>
                    </a:solidFill>
                  </a:tcPr>
                </a:tc>
                <a:extLst>
                  <a:ext uri="{0D108BD9-81ED-4DB2-BD59-A6C34878D82A}">
                    <a16:rowId xmlns:a16="http://schemas.microsoft.com/office/drawing/2014/main" val="1233035703"/>
                  </a:ext>
                </a:extLst>
              </a:tr>
              <a:tr h="184150">
                <a:tc>
                  <a:txBody>
                    <a:bodyPr/>
                    <a:lstStyle/>
                    <a:p>
                      <a:pPr marL="0" algn="l" defTabSz="914411" rtl="0" eaLnBrk="1" fontAlgn="b" latinLnBrk="0" hangingPunct="1"/>
                      <a:r>
                        <a:rPr lang="da-DK" sz="1600" b="0" i="0" u="none" strike="noStrike" kern="1200" dirty="0">
                          <a:solidFill>
                            <a:srgbClr val="314194"/>
                          </a:solidFill>
                          <a:effectLst/>
                          <a:latin typeface="Calibri" panose="020F0502020204030204" pitchFamily="34" charset="0"/>
                          <a:ea typeface="+mn-ea"/>
                          <a:cs typeface="+mn-cs"/>
                        </a:rPr>
                        <a:t>Vorrevangskolen</a:t>
                      </a:r>
                    </a:p>
                  </a:txBody>
                  <a:tcPr marL="6350" marR="6350" marT="6350" marB="0" anchor="b">
                    <a:solidFill>
                      <a:schemeClr val="bg1"/>
                    </a:solidFill>
                  </a:tcPr>
                </a:tc>
                <a:tc>
                  <a:txBody>
                    <a:bodyPr/>
                    <a:lstStyle/>
                    <a:p>
                      <a:pPr marL="0" marR="0" lvl="0" indent="0" algn="r" defTabSz="914411" rtl="0" eaLnBrk="1" fontAlgn="b"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srgbClr val="314194"/>
                          </a:solidFill>
                          <a:effectLst/>
                          <a:uLnTx/>
                          <a:uFillTx/>
                          <a:latin typeface="Calibri" panose="020F0502020204030204"/>
                          <a:ea typeface="+mn-ea"/>
                          <a:cs typeface="+mn-cs"/>
                        </a:rPr>
                        <a:t>+10,0 </a:t>
                      </a:r>
                      <a:r>
                        <a:rPr kumimoji="0" lang="da-DK" sz="1600" b="0" i="0" u="none" strike="noStrike" kern="1200" cap="none" spc="0" normalizeH="0" baseline="0" noProof="0" dirty="0">
                          <a:ln>
                            <a:noFill/>
                          </a:ln>
                          <a:solidFill>
                            <a:schemeClr val="bg1"/>
                          </a:solidFill>
                          <a:effectLst/>
                          <a:uLnTx/>
                          <a:uFillTx/>
                          <a:latin typeface="Calibri" panose="020F0502020204030204"/>
                          <a:ea typeface="+mn-ea"/>
                          <a:cs typeface="+mn-cs"/>
                        </a:rPr>
                        <a:t>%-point</a:t>
                      </a:r>
                      <a:endParaRPr kumimoji="0" lang="da-DK"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endParaRPr>
                    </a:p>
                  </a:txBody>
                  <a:tcPr marL="6350" marR="6350" marT="6350" marB="0" anchor="b">
                    <a:solidFill>
                      <a:schemeClr val="bg1"/>
                    </a:solidFill>
                  </a:tcPr>
                </a:tc>
                <a:extLst>
                  <a:ext uri="{0D108BD9-81ED-4DB2-BD59-A6C34878D82A}">
                    <a16:rowId xmlns:a16="http://schemas.microsoft.com/office/drawing/2014/main" val="2669071152"/>
                  </a:ext>
                </a:extLst>
              </a:tr>
              <a:tr h="184150">
                <a:tc>
                  <a:txBody>
                    <a:bodyPr/>
                    <a:lstStyle/>
                    <a:p>
                      <a:pPr marL="0" algn="l" defTabSz="914411" rtl="0" eaLnBrk="1" fontAlgn="b" latinLnBrk="0" hangingPunct="1"/>
                      <a:r>
                        <a:rPr lang="da-DK" sz="1600" b="0" i="0" u="none" strike="noStrike" kern="1200" dirty="0">
                          <a:solidFill>
                            <a:srgbClr val="314194"/>
                          </a:solidFill>
                          <a:effectLst/>
                          <a:latin typeface="Calibri" panose="020F0502020204030204" pitchFamily="34" charset="0"/>
                          <a:ea typeface="+mn-ea"/>
                          <a:cs typeface="+mn-cs"/>
                        </a:rPr>
                        <a:t>Malling Skole</a:t>
                      </a:r>
                    </a:p>
                  </a:txBody>
                  <a:tcPr marL="6350" marR="6350" marT="6350" marB="0" anchor="b">
                    <a:solidFill>
                      <a:schemeClr val="bg1"/>
                    </a:solidFill>
                  </a:tcPr>
                </a:tc>
                <a:tc>
                  <a:txBody>
                    <a:bodyPr/>
                    <a:lstStyle/>
                    <a:p>
                      <a:pPr marL="0" marR="0" lvl="0" indent="0" algn="r" defTabSz="914411" rtl="0" eaLnBrk="1" fontAlgn="b"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srgbClr val="314194"/>
                          </a:solidFill>
                          <a:effectLst/>
                          <a:uLnTx/>
                          <a:uFillTx/>
                          <a:latin typeface="Calibri" panose="020F0502020204030204"/>
                          <a:ea typeface="+mn-ea"/>
                          <a:cs typeface="+mn-cs"/>
                        </a:rPr>
                        <a:t>+7,5 </a:t>
                      </a:r>
                      <a:r>
                        <a:rPr kumimoji="0" lang="da-DK" sz="1600" b="0" i="0" u="none" strike="noStrike" kern="1200" cap="none" spc="0" normalizeH="0" baseline="0" noProof="0" dirty="0">
                          <a:ln>
                            <a:noFill/>
                          </a:ln>
                          <a:solidFill>
                            <a:schemeClr val="bg1"/>
                          </a:solidFill>
                          <a:effectLst/>
                          <a:uLnTx/>
                          <a:uFillTx/>
                          <a:latin typeface="Calibri" panose="020F0502020204030204"/>
                          <a:ea typeface="+mn-ea"/>
                          <a:cs typeface="+mn-cs"/>
                        </a:rPr>
                        <a:t>%-point</a:t>
                      </a:r>
                      <a:endParaRPr kumimoji="0" lang="da-DK"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endParaRPr>
                    </a:p>
                  </a:txBody>
                  <a:tcPr marL="6350" marR="6350" marT="6350" marB="0" anchor="b">
                    <a:solidFill>
                      <a:schemeClr val="bg1"/>
                    </a:solidFill>
                  </a:tcPr>
                </a:tc>
                <a:extLst>
                  <a:ext uri="{0D108BD9-81ED-4DB2-BD59-A6C34878D82A}">
                    <a16:rowId xmlns:a16="http://schemas.microsoft.com/office/drawing/2014/main" val="3614347512"/>
                  </a:ext>
                </a:extLst>
              </a:tr>
            </a:tbl>
          </a:graphicData>
        </a:graphic>
      </p:graphicFrame>
    </p:spTree>
    <p:extLst>
      <p:ext uri="{BB962C8B-B14F-4D97-AF65-F5344CB8AC3E}">
        <p14:creationId xmlns:p14="http://schemas.microsoft.com/office/powerpoint/2010/main" val="2286582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5440D1BB-5C5E-4DF6-81D8-5060BDD54E9A}"/>
              </a:ext>
            </a:extLst>
          </p:cNvPr>
          <p:cNvSpPr>
            <a:spLocks noGrp="1"/>
          </p:cNvSpPr>
          <p:nvPr>
            <p:ph type="body" sz="quarter" idx="13"/>
          </p:nvPr>
        </p:nvSpPr>
        <p:spPr>
          <a:xfrm>
            <a:off x="720000" y="1551709"/>
            <a:ext cx="9093073" cy="4779818"/>
          </a:xfrm>
        </p:spPr>
        <p:txBody>
          <a:bodyPr/>
          <a:lstStyle/>
          <a:p>
            <a:pPr lvl="0">
              <a:lnSpc>
                <a:spcPct val="107000"/>
              </a:lnSpc>
            </a:pPr>
            <a:r>
              <a:rPr lang="da-DK" sz="2200" dirty="0">
                <a:effectLst/>
                <a:latin typeface="Calibri" panose="020F0502020204030204" pitchFamily="34" charset="0"/>
                <a:ea typeface="Calibri" panose="020F0502020204030204" pitchFamily="34" charset="0"/>
                <a:cs typeface="Times New Roman" panose="02020603050405020304" pitchFamily="18" charset="0"/>
              </a:rPr>
              <a:t>Forældres valg af skole er ganske komplekst og dermed vanskeligt at påvirke fra centralt hold med overordnede indsatser.</a:t>
            </a:r>
          </a:p>
          <a:p>
            <a:pPr marL="342900" lvl="0" indent="-342900">
              <a:lnSpc>
                <a:spcPct val="107000"/>
              </a:lnSpc>
              <a:buFont typeface="Arial" panose="020B0604020202020204" pitchFamily="34" charset="0"/>
              <a:buChar char="•"/>
            </a:pPr>
            <a:r>
              <a:rPr lang="da-DK" sz="2200" b="1" dirty="0">
                <a:effectLst/>
                <a:latin typeface="Calibri" panose="020F0502020204030204" pitchFamily="34" charset="0"/>
                <a:ea typeface="Calibri" panose="020F0502020204030204" pitchFamily="34" charset="0"/>
                <a:cs typeface="Times New Roman" panose="02020603050405020304" pitchFamily="18" charset="0"/>
              </a:rPr>
              <a:t>Forældres skolevalg</a:t>
            </a:r>
            <a:r>
              <a:rPr lang="da-DK" sz="2200" dirty="0">
                <a:effectLst/>
                <a:latin typeface="Calibri" panose="020F0502020204030204" pitchFamily="34" charset="0"/>
                <a:ea typeface="Calibri" panose="020F0502020204030204" pitchFamily="34" charset="0"/>
                <a:cs typeface="Times New Roman" panose="02020603050405020304" pitchFamily="18" charset="0"/>
              </a:rPr>
              <a:t>: Ofte på baggrund af uformel og begrænset information fra eksempelvis venner og bekendte og i mindre grad på baggrund af den officielle kommunikation fra skole og kommune &gt; &lt; tidligere slide</a:t>
            </a:r>
          </a:p>
          <a:p>
            <a:pPr marL="342900" lvl="0" indent="-342900">
              <a:lnSpc>
                <a:spcPct val="107000"/>
              </a:lnSpc>
              <a:buFont typeface="Arial" panose="020B0604020202020204" pitchFamily="34" charset="0"/>
              <a:buChar char="•"/>
            </a:pPr>
            <a:r>
              <a:rPr lang="da-DK" sz="2200" b="1" dirty="0">
                <a:effectLst/>
                <a:latin typeface="Calibri" panose="020F0502020204030204" pitchFamily="34" charset="0"/>
                <a:ea typeface="Calibri" panose="020F0502020204030204" pitchFamily="34" charset="0"/>
                <a:cs typeface="Times New Roman" panose="02020603050405020304" pitchFamily="18" charset="0"/>
              </a:rPr>
              <a:t>Processen</a:t>
            </a:r>
            <a:r>
              <a:rPr lang="da-DK" sz="2200" dirty="0">
                <a:effectLst/>
                <a:latin typeface="Calibri" panose="020F0502020204030204" pitchFamily="34" charset="0"/>
                <a:ea typeface="Calibri" panose="020F0502020204030204" pitchFamily="34" charset="0"/>
                <a:cs typeface="Times New Roman" panose="02020603050405020304" pitchFamily="18" charset="0"/>
              </a:rPr>
              <a:t> </a:t>
            </a:r>
            <a:r>
              <a:rPr lang="da-DK" sz="2200" b="1" dirty="0">
                <a:effectLst/>
                <a:latin typeface="Calibri" panose="020F0502020204030204" pitchFamily="34" charset="0"/>
                <a:ea typeface="Calibri" panose="020F0502020204030204" pitchFamily="34" charset="0"/>
                <a:cs typeface="Times New Roman" panose="02020603050405020304" pitchFamily="18" charset="0"/>
              </a:rPr>
              <a:t>er løbende </a:t>
            </a:r>
            <a:r>
              <a:rPr lang="da-DK" sz="2200" dirty="0">
                <a:effectLst/>
                <a:latin typeface="Calibri" panose="020F0502020204030204" pitchFamily="34" charset="0"/>
                <a:ea typeface="Calibri" panose="020F0502020204030204" pitchFamily="34" charset="0"/>
                <a:cs typeface="Times New Roman" panose="02020603050405020304" pitchFamily="18" charset="0"/>
              </a:rPr>
              <a:t>og påbegyndes tidligere end skoleindskrivning – for nogle forældre allerede i forbindelse med boligkøb eller start i vuggestue/børnehave.</a:t>
            </a:r>
          </a:p>
          <a:p>
            <a:pPr lvl="0">
              <a:lnSpc>
                <a:spcPct val="107000"/>
              </a:lnSpc>
            </a:pPr>
            <a:r>
              <a:rPr lang="da-DK" sz="2200" dirty="0">
                <a:effectLst/>
                <a:latin typeface="Calibri" panose="020F0502020204030204" pitchFamily="34" charset="0"/>
                <a:ea typeface="Calibri" panose="020F0502020204030204" pitchFamily="34" charset="0"/>
                <a:cs typeface="Times New Roman" panose="02020603050405020304" pitchFamily="18" charset="0"/>
              </a:rPr>
              <a:t>Følgende elementer vurderes som de vigtigste af forældrene selv i forbindelse med valg af skole: </a:t>
            </a:r>
            <a:r>
              <a:rPr lang="da-DK" sz="1800" dirty="0">
                <a:effectLst/>
                <a:latin typeface="Calibri" panose="020F0502020204030204" pitchFamily="34" charset="0"/>
                <a:ea typeface="Calibri" panose="020F0502020204030204" pitchFamily="34" charset="0"/>
                <a:cs typeface="Times New Roman" panose="02020603050405020304" pitchFamily="18" charset="0"/>
              </a:rPr>
              <a:t>Elevtrivsel , Dygtige lærere, Fokus på faglig udvikling, Fokus på social udvikling, Balanceret elevsammensætning, Geografi (skole tæt på), samt et ønske om at være/blive en del af lokalsamfund og foreningsliv</a:t>
            </a:r>
          </a:p>
          <a:p>
            <a:endParaRPr lang="da-DK" dirty="0"/>
          </a:p>
        </p:txBody>
      </p:sp>
      <p:sp>
        <p:nvSpPr>
          <p:cNvPr id="3" name="Pladsholder til tekst 2">
            <a:extLst>
              <a:ext uri="{FF2B5EF4-FFF2-40B4-BE49-F238E27FC236}">
                <a16:creationId xmlns:a16="http://schemas.microsoft.com/office/drawing/2014/main" id="{0B521984-B1EA-45A6-8AED-1E611DCC5B18}"/>
              </a:ext>
            </a:extLst>
          </p:cNvPr>
          <p:cNvSpPr>
            <a:spLocks noGrp="1"/>
          </p:cNvSpPr>
          <p:nvPr>
            <p:ph type="body" sz="quarter" idx="15"/>
          </p:nvPr>
        </p:nvSpPr>
        <p:spPr/>
        <p:txBody>
          <a:bodyPr/>
          <a:lstStyle/>
          <a:p>
            <a:r>
              <a:rPr lang="da-DK" dirty="0"/>
              <a:t>Skolevalg</a:t>
            </a:r>
            <a:r>
              <a:rPr lang="da-DK" sz="2400" dirty="0"/>
              <a:t> – Tendenser i eksisterende data</a:t>
            </a:r>
            <a:endParaRPr lang="da-DK" dirty="0"/>
          </a:p>
        </p:txBody>
      </p:sp>
    </p:spTree>
    <p:extLst>
      <p:ext uri="{BB962C8B-B14F-4D97-AF65-F5344CB8AC3E}">
        <p14:creationId xmlns:p14="http://schemas.microsoft.com/office/powerpoint/2010/main" val="1357456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5440D1BB-5C5E-4DF6-81D8-5060BDD54E9A}"/>
              </a:ext>
            </a:extLst>
          </p:cNvPr>
          <p:cNvSpPr>
            <a:spLocks noGrp="1"/>
          </p:cNvSpPr>
          <p:nvPr>
            <p:ph type="body" sz="quarter" idx="13"/>
          </p:nvPr>
        </p:nvSpPr>
        <p:spPr>
          <a:xfrm>
            <a:off x="720000" y="1293541"/>
            <a:ext cx="9093073" cy="5029200"/>
          </a:xfrm>
        </p:spPr>
        <p:txBody>
          <a:bodyPr>
            <a:normAutofit lnSpcReduction="10000"/>
          </a:bodyPr>
          <a:lstStyle/>
          <a:p>
            <a:r>
              <a:rPr lang="da-DK" b="1" dirty="0"/>
              <a:t>Skoleskift forklares oftest med:</a:t>
            </a:r>
          </a:p>
          <a:p>
            <a:pPr marL="342900" indent="-342900">
              <a:buFont typeface="Arial" panose="020B0604020202020204" pitchFamily="34" charset="0"/>
              <a:buChar char="•"/>
            </a:pPr>
            <a:r>
              <a:rPr lang="da-DK" sz="2200" dirty="0"/>
              <a:t>Mistrivsel</a:t>
            </a:r>
          </a:p>
          <a:p>
            <a:pPr marL="342900" indent="-342900">
              <a:buFont typeface="Arial" panose="020B0604020202020204" pitchFamily="34" charset="0"/>
              <a:buChar char="•"/>
            </a:pPr>
            <a:r>
              <a:rPr lang="da-DK" sz="2200" dirty="0"/>
              <a:t>Dårligt undervisningsmiljø</a:t>
            </a:r>
          </a:p>
          <a:p>
            <a:pPr marL="342900" indent="-342900">
              <a:buFont typeface="Arial" panose="020B0604020202020204" pitchFamily="34" charset="0"/>
              <a:buChar char="•"/>
            </a:pPr>
            <a:r>
              <a:rPr lang="da-DK" sz="2200" dirty="0"/>
              <a:t>Manglende faglighed hos lærerne</a:t>
            </a:r>
          </a:p>
          <a:p>
            <a:pPr marL="342900" indent="-342900">
              <a:buFont typeface="Arial" panose="020B0604020202020204" pitchFamily="34" charset="0"/>
              <a:buChar char="•"/>
            </a:pPr>
            <a:r>
              <a:rPr lang="da-DK" sz="2200" dirty="0"/>
              <a:t>Elevsammensætning præget af forholdsvis stor andel af børn med særlige behov eller tosprogede børn.</a:t>
            </a:r>
          </a:p>
          <a:p>
            <a:r>
              <a:rPr lang="da-DK" sz="2200" b="1" dirty="0"/>
              <a:t>Fastholdelse – hvad motiverer eleverne i udskolingen?</a:t>
            </a:r>
            <a:r>
              <a:rPr lang="da-DK" sz="2200" dirty="0">
                <a:solidFill>
                  <a:srgbClr val="FF0000"/>
                </a:solidFill>
              </a:rPr>
              <a:t> </a:t>
            </a:r>
          </a:p>
          <a:p>
            <a:pPr marL="342900" indent="-342900">
              <a:buFont typeface="Arial" panose="020B0604020202020204" pitchFamily="34" charset="0"/>
              <a:buChar char="•"/>
            </a:pPr>
            <a:r>
              <a:rPr lang="da-DK" sz="2200" dirty="0"/>
              <a:t>Gode relationer til læreren, men oplever også relationer præget af dårlig stemning og irettesættelse </a:t>
            </a:r>
          </a:p>
          <a:p>
            <a:pPr marL="342900" indent="-342900">
              <a:buFont typeface="Arial" panose="020B0604020202020204" pitchFamily="34" charset="0"/>
              <a:buChar char="•"/>
            </a:pPr>
            <a:r>
              <a:rPr lang="da-DK" sz="2200" dirty="0"/>
              <a:t>At kunne koncentrere sig, men oplever, at uro præger læringsmiljøet </a:t>
            </a:r>
          </a:p>
          <a:p>
            <a:pPr marL="342900" indent="-342900">
              <a:buFont typeface="Arial" panose="020B0604020202020204" pitchFamily="34" charset="0"/>
              <a:buChar char="•"/>
            </a:pPr>
            <a:r>
              <a:rPr lang="da-DK" sz="2200" dirty="0"/>
              <a:t>Passende faglige udfordringer, men får det ikke altid </a:t>
            </a:r>
          </a:p>
          <a:p>
            <a:pPr marL="342900" indent="-342900">
              <a:buFont typeface="Arial" panose="020B0604020202020204" pitchFamily="34" charset="0"/>
              <a:buChar char="•"/>
            </a:pPr>
            <a:r>
              <a:rPr lang="da-DK" sz="2200" dirty="0"/>
              <a:t>Variation, men oplever ofte ensformige skoledage </a:t>
            </a:r>
          </a:p>
          <a:p>
            <a:pPr marL="342900" indent="-342900">
              <a:buFont typeface="Arial" panose="020B0604020202020204" pitchFamily="34" charset="0"/>
              <a:buChar char="•"/>
            </a:pPr>
            <a:r>
              <a:rPr lang="da-DK" sz="2200" dirty="0"/>
              <a:t>Aktiv rolle, men har ofte en passiv rolle i undervisningen </a:t>
            </a:r>
          </a:p>
          <a:p>
            <a:endParaRPr lang="da-DK" dirty="0"/>
          </a:p>
        </p:txBody>
      </p:sp>
      <p:sp>
        <p:nvSpPr>
          <p:cNvPr id="3" name="Pladsholder til tekst 2">
            <a:extLst>
              <a:ext uri="{FF2B5EF4-FFF2-40B4-BE49-F238E27FC236}">
                <a16:creationId xmlns:a16="http://schemas.microsoft.com/office/drawing/2014/main" id="{0B521984-B1EA-45A6-8AED-1E611DCC5B18}"/>
              </a:ext>
            </a:extLst>
          </p:cNvPr>
          <p:cNvSpPr>
            <a:spLocks noGrp="1"/>
          </p:cNvSpPr>
          <p:nvPr>
            <p:ph type="body" sz="quarter" idx="15"/>
          </p:nvPr>
        </p:nvSpPr>
        <p:spPr>
          <a:xfrm>
            <a:off x="720000" y="407766"/>
            <a:ext cx="10764000" cy="1080000"/>
          </a:xfrm>
        </p:spPr>
        <p:txBody>
          <a:bodyPr/>
          <a:lstStyle/>
          <a:p>
            <a:r>
              <a:rPr lang="da-DK" dirty="0"/>
              <a:t>Fastholdelse og skoleskift </a:t>
            </a:r>
            <a:r>
              <a:rPr lang="da-DK" sz="2400" dirty="0"/>
              <a:t>- Tendenser i eksisterende data: </a:t>
            </a:r>
            <a:endParaRPr lang="da-DK" dirty="0"/>
          </a:p>
        </p:txBody>
      </p:sp>
    </p:spTree>
    <p:extLst>
      <p:ext uri="{BB962C8B-B14F-4D97-AF65-F5344CB8AC3E}">
        <p14:creationId xmlns:p14="http://schemas.microsoft.com/office/powerpoint/2010/main" val="331427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5FAF6599-1A79-4210-95EF-5A09E682A4FD}"/>
              </a:ext>
            </a:extLst>
          </p:cNvPr>
          <p:cNvSpPr>
            <a:spLocks noGrp="1"/>
          </p:cNvSpPr>
          <p:nvPr>
            <p:ph type="body" sz="quarter" idx="15"/>
          </p:nvPr>
        </p:nvSpPr>
        <p:spPr/>
        <p:txBody>
          <a:bodyPr/>
          <a:lstStyle/>
          <a:p>
            <a:pPr algn="ctr"/>
            <a:r>
              <a:rPr lang="da-DK" sz="4000" dirty="0"/>
              <a:t>Analyse af årsager til forskelle i egenskole- og privatskoleandelen</a:t>
            </a:r>
          </a:p>
        </p:txBody>
      </p:sp>
    </p:spTree>
    <p:extLst>
      <p:ext uri="{BB962C8B-B14F-4D97-AF65-F5344CB8AC3E}">
        <p14:creationId xmlns:p14="http://schemas.microsoft.com/office/powerpoint/2010/main" val="939355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E4C0E72F-EA70-4AC2-B625-BC52F8A4ACF1}"/>
              </a:ext>
            </a:extLst>
          </p:cNvPr>
          <p:cNvSpPr txBox="1">
            <a:spLocks/>
          </p:cNvSpPr>
          <p:nvPr/>
        </p:nvSpPr>
        <p:spPr>
          <a:xfrm>
            <a:off x="720000" y="720000"/>
            <a:ext cx="9724480" cy="556368"/>
          </a:xfrm>
          <a:prstGeom prst="rect">
            <a:avLst/>
          </a:prstGeom>
        </p:spPr>
        <p:txBody>
          <a:bodyPr lIns="0" tIns="0" rIns="0" bIns="0"/>
          <a:lstStyle>
            <a:lvl1pPr marL="0" indent="0" algn="l" defTabSz="914411" rtl="0" eaLnBrk="1" latinLnBrk="0" hangingPunct="1">
              <a:lnSpc>
                <a:spcPct val="90000"/>
              </a:lnSpc>
              <a:spcBef>
                <a:spcPts val="1000"/>
              </a:spcBef>
              <a:buFont typeface="Arial" panose="020B0604020202020204" pitchFamily="34" charset="0"/>
              <a:buNone/>
              <a:defRPr sz="3000" b="1" kern="1200">
                <a:solidFill>
                  <a:srgbClr val="314194"/>
                </a:solidFill>
                <a:latin typeface="Arial" panose="020B0604020202020204" pitchFamily="34" charset="0"/>
                <a:ea typeface="+mn-ea"/>
                <a:cs typeface="Arial" panose="020B0604020202020204" pitchFamily="34" charset="0"/>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11"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a-DK" sz="3000" b="1" i="0" u="none" strike="noStrike" kern="1200" cap="none" spc="0" normalizeH="0" baseline="0" noProof="0" dirty="0">
                <a:ln>
                  <a:noFill/>
                </a:ln>
                <a:solidFill>
                  <a:srgbClr val="314194"/>
                </a:solidFill>
                <a:effectLst/>
                <a:uLnTx/>
                <a:uFillTx/>
                <a:latin typeface="Arial" panose="020B0604020202020204" pitchFamily="34" charset="0"/>
                <a:ea typeface="+mn-ea"/>
                <a:cs typeface="Arial" panose="020B0604020202020204" pitchFamily="34" charset="0"/>
              </a:rPr>
              <a:t>4 hovedårsager til forskelle i egenskoleandelen</a:t>
            </a:r>
          </a:p>
        </p:txBody>
      </p:sp>
      <p:sp>
        <p:nvSpPr>
          <p:cNvPr id="5" name="Pladsholder til tekst 1">
            <a:extLst>
              <a:ext uri="{FF2B5EF4-FFF2-40B4-BE49-F238E27FC236}">
                <a16:creationId xmlns:a16="http://schemas.microsoft.com/office/drawing/2014/main" id="{D8D488A1-B31F-415B-B0B7-3C223E0DB14B}"/>
              </a:ext>
            </a:extLst>
          </p:cNvPr>
          <p:cNvSpPr>
            <a:spLocks noGrp="1"/>
          </p:cNvSpPr>
          <p:nvPr>
            <p:ph type="body" sz="quarter" idx="13"/>
          </p:nvPr>
        </p:nvSpPr>
        <p:spPr>
          <a:xfrm>
            <a:off x="720724" y="1607308"/>
            <a:ext cx="11014076" cy="4319588"/>
          </a:xfrm>
        </p:spPr>
        <p:txBody>
          <a:bodyPr/>
          <a:lstStyle/>
          <a:p>
            <a:pPr>
              <a:lnSpc>
                <a:spcPct val="100000"/>
              </a:lnSpc>
              <a:spcBef>
                <a:spcPts val="0"/>
              </a:spcBef>
            </a:pPr>
            <a:r>
              <a:rPr lang="da-DK" sz="2000" dirty="0"/>
              <a:t>Fire faktorer kan forklare over 80 procent af forskellene mellem skoledistrikterne:</a:t>
            </a:r>
          </a:p>
          <a:p>
            <a:pPr>
              <a:lnSpc>
                <a:spcPct val="100000"/>
              </a:lnSpc>
              <a:spcBef>
                <a:spcPts val="0"/>
              </a:spcBef>
            </a:pPr>
            <a:endParaRPr lang="da-DK" sz="1600" dirty="0"/>
          </a:p>
          <a:p>
            <a:pPr marL="342900" indent="-342900">
              <a:lnSpc>
                <a:spcPct val="100000"/>
              </a:lnSpc>
              <a:spcBef>
                <a:spcPts val="0"/>
              </a:spcBef>
              <a:buFont typeface="+mj-lt"/>
              <a:buAutoNum type="arabicPeriod"/>
            </a:pPr>
            <a:r>
              <a:rPr lang="da-DK" sz="2000" b="1" dirty="0"/>
              <a:t>Antal skoler i nærheden af distriktsskolen (3 km gåafstand)</a:t>
            </a:r>
          </a:p>
          <a:p>
            <a:pPr marL="355600" indent="-355600">
              <a:lnSpc>
                <a:spcPct val="100000"/>
              </a:lnSpc>
              <a:spcBef>
                <a:spcPts val="0"/>
              </a:spcBef>
              <a:buClr>
                <a:schemeClr val="bg1"/>
              </a:buClr>
              <a:buFont typeface="Arial" panose="020B0604020202020204" pitchFamily="34" charset="0"/>
              <a:buChar char="•"/>
            </a:pPr>
            <a:r>
              <a:rPr lang="da-DK" sz="2000" dirty="0"/>
              <a:t>En ekstra skole i nærheden </a:t>
            </a:r>
            <a:r>
              <a:rPr lang="da-DK" sz="2000" dirty="0">
                <a:sym typeface="Wingdings" panose="05000000000000000000" pitchFamily="2" charset="2"/>
              </a:rPr>
              <a:t> 1,4 %-point lavere forventet egenskoleandel</a:t>
            </a:r>
            <a:endParaRPr lang="da-DK" sz="2000" dirty="0"/>
          </a:p>
          <a:p>
            <a:pPr>
              <a:lnSpc>
                <a:spcPct val="100000"/>
              </a:lnSpc>
              <a:spcBef>
                <a:spcPts val="0"/>
              </a:spcBef>
            </a:pPr>
            <a:endParaRPr lang="da-DK" sz="2000" b="1" dirty="0"/>
          </a:p>
          <a:p>
            <a:pPr marL="342900" indent="-342900">
              <a:lnSpc>
                <a:spcPct val="100000"/>
              </a:lnSpc>
              <a:spcBef>
                <a:spcPts val="0"/>
              </a:spcBef>
              <a:buFont typeface="+mj-lt"/>
              <a:buAutoNum type="arabicPeriod" startAt="2"/>
            </a:pPr>
            <a:r>
              <a:rPr lang="da-DK" sz="2000" b="1" dirty="0"/>
              <a:t>Andel elever på distriktsskolen med ikke-vestlig herkomst**</a:t>
            </a:r>
          </a:p>
          <a:p>
            <a:pPr marL="342900" indent="-342900">
              <a:lnSpc>
                <a:spcPct val="100000"/>
              </a:lnSpc>
              <a:spcBef>
                <a:spcPts val="0"/>
              </a:spcBef>
              <a:buClr>
                <a:schemeClr val="bg1"/>
              </a:buClr>
              <a:buFont typeface="Arial" panose="020B0604020202020204" pitchFamily="34" charset="0"/>
              <a:buChar char="•"/>
            </a:pPr>
            <a:r>
              <a:rPr lang="da-DK" sz="2000" dirty="0"/>
              <a:t>10 %-point flere elever med ikke-vestlig herkomst </a:t>
            </a:r>
            <a:r>
              <a:rPr lang="da-DK" sz="2000" dirty="0">
                <a:sym typeface="Wingdings" panose="05000000000000000000" pitchFamily="2" charset="2"/>
              </a:rPr>
              <a:t> 3,0 %-point lavere forventet egenskoleandel</a:t>
            </a:r>
            <a:endParaRPr lang="da-DK" sz="2000" dirty="0"/>
          </a:p>
          <a:p>
            <a:pPr>
              <a:lnSpc>
                <a:spcPct val="100000"/>
              </a:lnSpc>
              <a:spcBef>
                <a:spcPts val="0"/>
              </a:spcBef>
            </a:pPr>
            <a:endParaRPr lang="da-DK" sz="2000" dirty="0"/>
          </a:p>
          <a:p>
            <a:pPr marL="342900" indent="-342900">
              <a:lnSpc>
                <a:spcPct val="100000"/>
              </a:lnSpc>
              <a:spcBef>
                <a:spcPts val="0"/>
              </a:spcBef>
              <a:buFont typeface="+mj-lt"/>
              <a:buAutoNum type="arabicPeriod" startAt="3"/>
            </a:pPr>
            <a:r>
              <a:rPr lang="da-DK" sz="2000" b="1" dirty="0"/>
              <a:t>Distriktsskolens karaktergennemsnit i 9. klasse (gennemsnit af 3 skoleår)</a:t>
            </a:r>
          </a:p>
          <a:p>
            <a:pPr marL="342900" indent="-342900">
              <a:lnSpc>
                <a:spcPct val="100000"/>
              </a:lnSpc>
              <a:spcBef>
                <a:spcPts val="0"/>
              </a:spcBef>
              <a:buClr>
                <a:schemeClr val="bg1"/>
              </a:buClr>
              <a:buFont typeface="Arial" panose="020B0604020202020204" pitchFamily="34" charset="0"/>
              <a:buChar char="•"/>
            </a:pPr>
            <a:r>
              <a:rPr lang="da-DK" sz="2000" dirty="0"/>
              <a:t>Karaktergennemsnit 1 point højere </a:t>
            </a:r>
            <a:r>
              <a:rPr lang="da-DK" sz="2000" dirty="0">
                <a:sym typeface="Wingdings" panose="05000000000000000000" pitchFamily="2" charset="2"/>
              </a:rPr>
              <a:t> 5,7 %-point højere forventet egenskoleandel</a:t>
            </a:r>
            <a:endParaRPr lang="da-DK" sz="2000" dirty="0"/>
          </a:p>
          <a:p>
            <a:pPr>
              <a:lnSpc>
                <a:spcPct val="100000"/>
              </a:lnSpc>
              <a:spcBef>
                <a:spcPts val="0"/>
              </a:spcBef>
            </a:pPr>
            <a:endParaRPr lang="da-DK" sz="2000" dirty="0"/>
          </a:p>
          <a:p>
            <a:pPr marL="342900" indent="-342900">
              <a:lnSpc>
                <a:spcPct val="100000"/>
              </a:lnSpc>
              <a:spcBef>
                <a:spcPts val="0"/>
              </a:spcBef>
              <a:buFont typeface="+mj-lt"/>
              <a:buAutoNum type="arabicPeriod" startAt="4"/>
            </a:pPr>
            <a:r>
              <a:rPr lang="da-DK" sz="2000" b="1" dirty="0"/>
              <a:t>Special- og/eller modtagelsesklasser på distriktsskolen (værtsskole)</a:t>
            </a:r>
          </a:p>
          <a:p>
            <a:pPr marL="342900" indent="-342900">
              <a:lnSpc>
                <a:spcPct val="100000"/>
              </a:lnSpc>
              <a:spcBef>
                <a:spcPts val="0"/>
              </a:spcBef>
              <a:buClr>
                <a:schemeClr val="bg1"/>
              </a:buClr>
              <a:buFont typeface="Arial" panose="020B0604020202020204" pitchFamily="34" charset="0"/>
              <a:buChar char="•"/>
            </a:pPr>
            <a:r>
              <a:rPr lang="da-DK" sz="2000" dirty="0"/>
              <a:t>Skolen er værtsskole </a:t>
            </a:r>
            <a:r>
              <a:rPr lang="da-DK" sz="2000" dirty="0">
                <a:sym typeface="Wingdings" panose="05000000000000000000" pitchFamily="2" charset="2"/>
              </a:rPr>
              <a:t> 5,9%-point lavere forventet egenskoleandel</a:t>
            </a:r>
            <a:endParaRPr lang="da-DK" sz="2000" dirty="0"/>
          </a:p>
        </p:txBody>
      </p:sp>
    </p:spTree>
    <p:extLst>
      <p:ext uri="{BB962C8B-B14F-4D97-AF65-F5344CB8AC3E}">
        <p14:creationId xmlns:p14="http://schemas.microsoft.com/office/powerpoint/2010/main" val="180749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tekst 2">
            <a:extLst>
              <a:ext uri="{FF2B5EF4-FFF2-40B4-BE49-F238E27FC236}">
                <a16:creationId xmlns:a16="http://schemas.microsoft.com/office/drawing/2014/main" id="{1C267EF6-37DE-4586-B631-438B4623FA1B}"/>
              </a:ext>
            </a:extLst>
          </p:cNvPr>
          <p:cNvSpPr txBox="1">
            <a:spLocks/>
          </p:cNvSpPr>
          <p:nvPr/>
        </p:nvSpPr>
        <p:spPr>
          <a:xfrm>
            <a:off x="720000" y="720000"/>
            <a:ext cx="9724480" cy="556368"/>
          </a:xfrm>
          <a:prstGeom prst="rect">
            <a:avLst/>
          </a:prstGeom>
        </p:spPr>
        <p:txBody>
          <a:bodyPr lIns="0" tIns="0" rIns="0" bIns="0"/>
          <a:lstStyle>
            <a:lvl1pPr marL="0" indent="0" algn="l" defTabSz="914411" rtl="0" eaLnBrk="1" latinLnBrk="0" hangingPunct="1">
              <a:lnSpc>
                <a:spcPct val="90000"/>
              </a:lnSpc>
              <a:spcBef>
                <a:spcPts val="1000"/>
              </a:spcBef>
              <a:buFont typeface="Arial" panose="020B0604020202020204" pitchFamily="34" charset="0"/>
              <a:buNone/>
              <a:defRPr sz="3000" b="1" kern="1200">
                <a:solidFill>
                  <a:srgbClr val="314194"/>
                </a:solidFill>
                <a:latin typeface="Arial" panose="020B0604020202020204" pitchFamily="34" charset="0"/>
                <a:ea typeface="+mn-ea"/>
                <a:cs typeface="Arial" panose="020B0604020202020204" pitchFamily="34" charset="0"/>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11"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a-DK" sz="3000" b="1" i="0" u="none" strike="noStrike" kern="1200" cap="none" spc="0" normalizeH="0" baseline="0" noProof="0" dirty="0">
                <a:ln>
                  <a:noFill/>
                </a:ln>
                <a:solidFill>
                  <a:srgbClr val="314194"/>
                </a:solidFill>
                <a:effectLst/>
                <a:uLnTx/>
                <a:uFillTx/>
                <a:latin typeface="Arial" panose="020B0604020202020204" pitchFamily="34" charset="0"/>
                <a:ea typeface="+mn-ea"/>
                <a:cs typeface="Arial" panose="020B0604020202020204" pitchFamily="34" charset="0"/>
              </a:rPr>
              <a:t>Skolernes faktiske og forventede egenskoleandel</a:t>
            </a:r>
          </a:p>
        </p:txBody>
      </p:sp>
      <p:graphicFrame>
        <p:nvGraphicFramePr>
          <p:cNvPr id="7" name="Diagram 6">
            <a:extLst>
              <a:ext uri="{FF2B5EF4-FFF2-40B4-BE49-F238E27FC236}">
                <a16:creationId xmlns:a16="http://schemas.microsoft.com/office/drawing/2014/main" id="{4403D661-E0A7-4764-B7E8-AAFA5932DC13}"/>
              </a:ext>
            </a:extLst>
          </p:cNvPr>
          <p:cNvGraphicFramePr>
            <a:graphicFrameLocks noChangeAspect="1"/>
          </p:cNvGraphicFramePr>
          <p:nvPr/>
        </p:nvGraphicFramePr>
        <p:xfrm>
          <a:off x="614040" y="1412864"/>
          <a:ext cx="10800000" cy="459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kstfelt 2">
            <a:extLst>
              <a:ext uri="{FF2B5EF4-FFF2-40B4-BE49-F238E27FC236}">
                <a16:creationId xmlns:a16="http://schemas.microsoft.com/office/drawing/2014/main" id="{956FE086-B099-471A-A213-AA7927214CC2}"/>
              </a:ext>
            </a:extLst>
          </p:cNvPr>
          <p:cNvSpPr txBox="1"/>
          <p:nvPr/>
        </p:nvSpPr>
        <p:spPr>
          <a:xfrm rot="21312082">
            <a:off x="2887371" y="3198166"/>
            <a:ext cx="6253338" cy="46166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2400" b="0" i="0" u="none" strike="noStrike" kern="1200" cap="none" spc="0" normalizeH="0" baseline="0" noProof="0" dirty="0">
                <a:ln>
                  <a:noFill/>
                </a:ln>
                <a:solidFill>
                  <a:srgbClr val="002060">
                    <a:lumMod val="50000"/>
                    <a:lumOff val="50000"/>
                  </a:srgbClr>
                </a:solidFill>
                <a:effectLst/>
                <a:uLnTx/>
                <a:uFillTx/>
                <a:latin typeface="Calibri" panose="020F0502020204030204"/>
                <a:ea typeface="+mn-ea"/>
                <a:cs typeface="+mn-cs"/>
              </a:rPr>
              <a:t>Dette er IKKE en måling af skolens ‘performance’</a:t>
            </a:r>
          </a:p>
        </p:txBody>
      </p:sp>
    </p:spTree>
    <p:extLst>
      <p:ext uri="{BB962C8B-B14F-4D97-AF65-F5344CB8AC3E}">
        <p14:creationId xmlns:p14="http://schemas.microsoft.com/office/powerpoint/2010/main" val="1543360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16CD8E38-663E-4CDF-B8C1-31FCDCA17A5A}"/>
              </a:ext>
            </a:extLst>
          </p:cNvPr>
          <p:cNvSpPr>
            <a:spLocks noGrp="1"/>
          </p:cNvSpPr>
          <p:nvPr>
            <p:ph type="body" sz="quarter" idx="15"/>
          </p:nvPr>
        </p:nvSpPr>
        <p:spPr>
          <a:xfrm>
            <a:off x="720000" y="720000"/>
            <a:ext cx="10100400" cy="556368"/>
          </a:xfrm>
          <a:solidFill>
            <a:schemeClr val="bg1"/>
          </a:solidFill>
        </p:spPr>
        <p:txBody>
          <a:bodyPr/>
          <a:lstStyle/>
          <a:p>
            <a:r>
              <a:rPr lang="da-DK" dirty="0"/>
              <a:t>Skoler med højere/lavere egenskoleandel end forventet</a:t>
            </a:r>
          </a:p>
        </p:txBody>
      </p:sp>
      <p:sp>
        <p:nvSpPr>
          <p:cNvPr id="6" name="Tekstfelt 5">
            <a:extLst>
              <a:ext uri="{FF2B5EF4-FFF2-40B4-BE49-F238E27FC236}">
                <a16:creationId xmlns:a16="http://schemas.microsoft.com/office/drawing/2014/main" id="{05355059-68DC-4EB0-9ECA-DAA987F6965D}"/>
              </a:ext>
            </a:extLst>
          </p:cNvPr>
          <p:cNvSpPr txBox="1"/>
          <p:nvPr/>
        </p:nvSpPr>
        <p:spPr>
          <a:xfrm>
            <a:off x="720000" y="1638148"/>
            <a:ext cx="39536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800" b="1" i="0" u="none" strike="noStrike" kern="1200" cap="none" spc="0" normalizeH="0" baseline="0" noProof="0" dirty="0">
                <a:ln>
                  <a:noFill/>
                </a:ln>
                <a:solidFill>
                  <a:srgbClr val="314194"/>
                </a:solidFill>
                <a:effectLst/>
                <a:uLnTx/>
                <a:uFillTx/>
                <a:latin typeface="Calibri" panose="020F0502020204030204"/>
                <a:ea typeface="+mn-ea"/>
                <a:cs typeface="+mn-cs"/>
              </a:rPr>
              <a:t>Skoler med signifikant </a:t>
            </a:r>
            <a:r>
              <a:rPr kumimoji="0" lang="da-DK" sz="1800" b="1" i="0" u="none" strike="noStrike" kern="1200" cap="none" spc="0" normalizeH="0" baseline="0" noProof="0" dirty="0">
                <a:ln>
                  <a:noFill/>
                </a:ln>
                <a:solidFill>
                  <a:srgbClr val="00B050"/>
                </a:solidFill>
                <a:effectLst/>
                <a:uLnTx/>
                <a:uFillTx/>
                <a:latin typeface="Calibri" panose="020F0502020204030204"/>
                <a:ea typeface="+mn-ea"/>
                <a:cs typeface="+mn-cs"/>
              </a:rPr>
              <a:t>højere </a:t>
            </a:r>
            <a:r>
              <a:rPr kumimoji="0" lang="da-DK" sz="1800" b="1" i="0" u="none" strike="noStrike" kern="1200" cap="none" spc="0" normalizeH="0" baseline="0" noProof="0" dirty="0">
                <a:ln>
                  <a:noFill/>
                </a:ln>
                <a:solidFill>
                  <a:srgbClr val="314194"/>
                </a:solidFill>
                <a:effectLst/>
                <a:uLnTx/>
                <a:uFillTx/>
                <a:latin typeface="Calibri" panose="020F0502020204030204"/>
                <a:ea typeface="+mn-ea"/>
                <a:cs typeface="+mn-cs"/>
              </a:rPr>
              <a:t>egenskoleandel end forventet</a:t>
            </a:r>
          </a:p>
        </p:txBody>
      </p:sp>
      <p:sp>
        <p:nvSpPr>
          <p:cNvPr id="7" name="Tekstfelt 6">
            <a:extLst>
              <a:ext uri="{FF2B5EF4-FFF2-40B4-BE49-F238E27FC236}">
                <a16:creationId xmlns:a16="http://schemas.microsoft.com/office/drawing/2014/main" id="{D6ED5B21-C479-4C41-B3C7-36CDB4BCC0EA}"/>
              </a:ext>
            </a:extLst>
          </p:cNvPr>
          <p:cNvSpPr txBox="1"/>
          <p:nvPr/>
        </p:nvSpPr>
        <p:spPr>
          <a:xfrm>
            <a:off x="5659120" y="1638148"/>
            <a:ext cx="39536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800" b="1" i="0" u="none" strike="noStrike" kern="1200" cap="none" spc="0" normalizeH="0" baseline="0" noProof="0" dirty="0">
                <a:ln>
                  <a:noFill/>
                </a:ln>
                <a:solidFill>
                  <a:srgbClr val="314194"/>
                </a:solidFill>
                <a:effectLst/>
                <a:uLnTx/>
                <a:uFillTx/>
                <a:latin typeface="Calibri" panose="020F0502020204030204"/>
                <a:ea typeface="+mn-ea"/>
                <a:cs typeface="+mn-cs"/>
              </a:rPr>
              <a:t>Skoler med signifikant </a:t>
            </a:r>
            <a:r>
              <a:rPr kumimoji="0" lang="da-DK" sz="1800" b="1" i="0" u="none" strike="noStrike" kern="1200" cap="none" spc="0" normalizeH="0" baseline="0" noProof="0" dirty="0">
                <a:ln>
                  <a:noFill/>
                </a:ln>
                <a:solidFill>
                  <a:srgbClr val="FF0000"/>
                </a:solidFill>
                <a:effectLst/>
                <a:uLnTx/>
                <a:uFillTx/>
                <a:latin typeface="Calibri" panose="020F0502020204030204"/>
                <a:ea typeface="+mn-ea"/>
                <a:cs typeface="+mn-cs"/>
              </a:rPr>
              <a:t>lavere</a:t>
            </a:r>
            <a:r>
              <a:rPr kumimoji="0" lang="da-DK" sz="1800" b="1" i="0" u="none" strike="noStrike" kern="1200" cap="none" spc="0" normalizeH="0" baseline="0" noProof="0" dirty="0">
                <a:ln>
                  <a:noFill/>
                </a:ln>
                <a:solidFill>
                  <a:srgbClr val="314194"/>
                </a:solidFill>
                <a:effectLst/>
                <a:uLnTx/>
                <a:uFillTx/>
                <a:latin typeface="Calibri" panose="020F0502020204030204"/>
                <a:ea typeface="+mn-ea"/>
                <a:cs typeface="+mn-cs"/>
              </a:rPr>
              <a:t> egenskoleandel end forventet</a:t>
            </a:r>
          </a:p>
        </p:txBody>
      </p:sp>
      <p:graphicFrame>
        <p:nvGraphicFramePr>
          <p:cNvPr id="9" name="Tabel 8">
            <a:extLst>
              <a:ext uri="{FF2B5EF4-FFF2-40B4-BE49-F238E27FC236}">
                <a16:creationId xmlns:a16="http://schemas.microsoft.com/office/drawing/2014/main" id="{EB6DCA9D-5591-4692-A945-65BE333C60B9}"/>
              </a:ext>
            </a:extLst>
          </p:cNvPr>
          <p:cNvGraphicFramePr>
            <a:graphicFrameLocks noGrp="1"/>
          </p:cNvGraphicFramePr>
          <p:nvPr/>
        </p:nvGraphicFramePr>
        <p:xfrm>
          <a:off x="5730240" y="2452230"/>
          <a:ext cx="3815760" cy="2001520"/>
        </p:xfrm>
        <a:graphic>
          <a:graphicData uri="http://schemas.openxmlformats.org/drawingml/2006/table">
            <a:tbl>
              <a:tblPr>
                <a:tableStyleId>{5C22544A-7EE6-4342-B048-85BDC9FD1C3A}</a:tableStyleId>
              </a:tblPr>
              <a:tblGrid>
                <a:gridCol w="2516778">
                  <a:extLst>
                    <a:ext uri="{9D8B030D-6E8A-4147-A177-3AD203B41FA5}">
                      <a16:colId xmlns:a16="http://schemas.microsoft.com/office/drawing/2014/main" val="2387368253"/>
                    </a:ext>
                  </a:extLst>
                </a:gridCol>
                <a:gridCol w="1298982">
                  <a:extLst>
                    <a:ext uri="{9D8B030D-6E8A-4147-A177-3AD203B41FA5}">
                      <a16:colId xmlns:a16="http://schemas.microsoft.com/office/drawing/2014/main" val="4291132144"/>
                    </a:ext>
                  </a:extLst>
                </a:gridCol>
              </a:tblGrid>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Rundhøjskolen</a:t>
                      </a:r>
                    </a:p>
                  </a:txBody>
                  <a:tcPr marL="6350" marR="6350" marT="6350" marB="0" anchor="b">
                    <a:solidFill>
                      <a:schemeClr val="bg1"/>
                    </a:solidFill>
                  </a:tcPr>
                </a:tc>
                <a:tc>
                  <a:txBody>
                    <a:bodyPr/>
                    <a:lstStyle/>
                    <a:p>
                      <a:pPr algn="r" fontAlgn="b"/>
                      <a:r>
                        <a:rPr lang="da-DK" sz="1600" u="none" strike="noStrike" dirty="0">
                          <a:solidFill>
                            <a:srgbClr val="314194"/>
                          </a:solidFill>
                          <a:effectLst/>
                        </a:rPr>
                        <a:t>-22,4 %-point</a:t>
                      </a:r>
                      <a:endParaRPr lang="da-DK" sz="1600" b="0" i="0" u="none" strike="noStrike" dirty="0">
                        <a:solidFill>
                          <a:srgbClr val="314194"/>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4223244023"/>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Skovvangskolen</a:t>
                      </a:r>
                    </a:p>
                  </a:txBody>
                  <a:tcPr marL="6350" marR="6350" marT="6350" marB="0" anchor="b">
                    <a:solidFill>
                      <a:schemeClr val="bg1"/>
                    </a:solidFill>
                  </a:tcPr>
                </a:tc>
                <a:tc>
                  <a:txBody>
                    <a:bodyPr/>
                    <a:lstStyle/>
                    <a:p>
                      <a:pPr algn="r" fontAlgn="b"/>
                      <a:r>
                        <a:rPr lang="da-DK" sz="1600" u="none" strike="noStrike" dirty="0">
                          <a:solidFill>
                            <a:srgbClr val="314194"/>
                          </a:solidFill>
                          <a:effectLst/>
                        </a:rPr>
                        <a:t>-18,0 </a:t>
                      </a:r>
                      <a:r>
                        <a:rPr lang="da-DK" sz="1600" u="none" strike="noStrike" dirty="0">
                          <a:solidFill>
                            <a:schemeClr val="bg1"/>
                          </a:solidFill>
                          <a:effectLst/>
                        </a:rPr>
                        <a:t>%-point</a:t>
                      </a:r>
                      <a:endParaRPr lang="da-DK" sz="1600" b="0" i="0" u="none" strike="noStrike" dirty="0">
                        <a:solidFill>
                          <a:schemeClr val="bg1"/>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3903383721"/>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Samsøgades Skole</a:t>
                      </a:r>
                    </a:p>
                  </a:txBody>
                  <a:tcPr marL="6350" marR="6350" marT="6350" marB="0" anchor="b">
                    <a:solidFill>
                      <a:schemeClr val="bg1"/>
                    </a:solidFill>
                  </a:tcPr>
                </a:tc>
                <a:tc>
                  <a:txBody>
                    <a:bodyPr/>
                    <a:lstStyle/>
                    <a:p>
                      <a:pPr algn="r" fontAlgn="b"/>
                      <a:r>
                        <a:rPr lang="da-DK" sz="1600" u="none" strike="noStrike" dirty="0">
                          <a:solidFill>
                            <a:srgbClr val="314194"/>
                          </a:solidFill>
                          <a:effectLst/>
                        </a:rPr>
                        <a:t>-11,6 </a:t>
                      </a:r>
                      <a:r>
                        <a:rPr lang="da-DK" sz="1600" u="none" strike="noStrike" dirty="0">
                          <a:solidFill>
                            <a:schemeClr val="bg1"/>
                          </a:solidFill>
                          <a:effectLst/>
                        </a:rPr>
                        <a:t>%-point</a:t>
                      </a:r>
                      <a:endParaRPr lang="da-DK" sz="1600" b="0" i="0" u="none" strike="noStrike" dirty="0">
                        <a:solidFill>
                          <a:schemeClr val="bg1"/>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2098375448"/>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Sødalskolen</a:t>
                      </a:r>
                    </a:p>
                  </a:txBody>
                  <a:tcPr marL="6350" marR="6350" marT="6350" marB="0" anchor="b">
                    <a:solidFill>
                      <a:schemeClr val="bg1"/>
                    </a:solidFill>
                  </a:tcPr>
                </a:tc>
                <a:tc>
                  <a:txBody>
                    <a:bodyPr/>
                    <a:lstStyle/>
                    <a:p>
                      <a:pPr algn="r" fontAlgn="b"/>
                      <a:r>
                        <a:rPr lang="da-DK" sz="1600" u="none" strike="noStrike" dirty="0">
                          <a:solidFill>
                            <a:srgbClr val="314194"/>
                          </a:solidFill>
                          <a:effectLst/>
                        </a:rPr>
                        <a:t>-11,1 </a:t>
                      </a:r>
                      <a:r>
                        <a:rPr lang="da-DK" sz="1600" u="none" strike="noStrike" dirty="0">
                          <a:solidFill>
                            <a:schemeClr val="bg1"/>
                          </a:solidFill>
                          <a:effectLst/>
                        </a:rPr>
                        <a:t>%-point</a:t>
                      </a:r>
                      <a:endParaRPr lang="da-DK" sz="1600" b="0" i="0" u="none" strike="noStrike" dirty="0">
                        <a:solidFill>
                          <a:schemeClr val="bg1"/>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4131450721"/>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Lisbjergskolen</a:t>
                      </a:r>
                    </a:p>
                  </a:txBody>
                  <a:tcPr marL="6350" marR="6350" marT="6350" marB="0" anchor="b">
                    <a:solidFill>
                      <a:schemeClr val="bg1"/>
                    </a:solidFill>
                  </a:tcPr>
                </a:tc>
                <a:tc>
                  <a:txBody>
                    <a:bodyPr/>
                    <a:lstStyle/>
                    <a:p>
                      <a:pPr algn="r" fontAlgn="b"/>
                      <a:r>
                        <a:rPr lang="da-DK" sz="1600" u="none" strike="noStrike" dirty="0">
                          <a:solidFill>
                            <a:srgbClr val="314194"/>
                          </a:solidFill>
                          <a:effectLst/>
                        </a:rPr>
                        <a:t>-8,1 </a:t>
                      </a:r>
                      <a:r>
                        <a:rPr lang="da-DK" sz="1600" u="none" strike="noStrike" dirty="0">
                          <a:solidFill>
                            <a:schemeClr val="bg1"/>
                          </a:solidFill>
                          <a:effectLst/>
                        </a:rPr>
                        <a:t>%-point</a:t>
                      </a:r>
                      <a:endParaRPr lang="da-DK" sz="1600" b="0" i="0" u="none" strike="noStrike" dirty="0">
                        <a:solidFill>
                          <a:schemeClr val="bg1"/>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2237893290"/>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Skåde Skole</a:t>
                      </a:r>
                    </a:p>
                  </a:txBody>
                  <a:tcPr marL="6350" marR="6350" marT="6350" marB="0" anchor="b">
                    <a:solidFill>
                      <a:schemeClr val="bg1"/>
                    </a:solidFill>
                  </a:tcPr>
                </a:tc>
                <a:tc>
                  <a:txBody>
                    <a:bodyPr/>
                    <a:lstStyle/>
                    <a:p>
                      <a:pPr algn="r" fontAlgn="b"/>
                      <a:r>
                        <a:rPr lang="da-DK" sz="1600" u="none" strike="noStrike" dirty="0">
                          <a:solidFill>
                            <a:srgbClr val="314194"/>
                          </a:solidFill>
                          <a:effectLst/>
                        </a:rPr>
                        <a:t>-6,4 </a:t>
                      </a:r>
                      <a:r>
                        <a:rPr lang="da-DK" sz="1600" u="none" strike="noStrike" dirty="0">
                          <a:solidFill>
                            <a:schemeClr val="bg1"/>
                          </a:solidFill>
                          <a:effectLst/>
                        </a:rPr>
                        <a:t>%-point</a:t>
                      </a:r>
                      <a:endParaRPr lang="da-DK" sz="1600" b="0" i="0" u="none" strike="noStrike" dirty="0">
                        <a:solidFill>
                          <a:schemeClr val="bg1"/>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2315134726"/>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Lystrup Skole</a:t>
                      </a:r>
                    </a:p>
                  </a:txBody>
                  <a:tcPr marL="6350" marR="6350" marT="6350" marB="0" anchor="b">
                    <a:solidFill>
                      <a:schemeClr val="bg1"/>
                    </a:solidFill>
                  </a:tcPr>
                </a:tc>
                <a:tc>
                  <a:txBody>
                    <a:bodyPr/>
                    <a:lstStyle/>
                    <a:p>
                      <a:pPr algn="r" fontAlgn="b"/>
                      <a:r>
                        <a:rPr lang="da-DK" sz="1600" u="none" strike="noStrike" dirty="0">
                          <a:solidFill>
                            <a:srgbClr val="314194"/>
                          </a:solidFill>
                          <a:effectLst/>
                        </a:rPr>
                        <a:t>-6,0 </a:t>
                      </a:r>
                      <a:r>
                        <a:rPr lang="da-DK" sz="1600" u="none" strike="noStrike" dirty="0">
                          <a:solidFill>
                            <a:schemeClr val="bg1"/>
                          </a:solidFill>
                          <a:effectLst/>
                        </a:rPr>
                        <a:t>%-point</a:t>
                      </a:r>
                      <a:endParaRPr lang="da-DK" sz="1600" b="0" i="0" u="none" strike="noStrike" dirty="0">
                        <a:solidFill>
                          <a:schemeClr val="bg1"/>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519065513"/>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Strandskolen</a:t>
                      </a:r>
                    </a:p>
                  </a:txBody>
                  <a:tcPr marL="6350" marR="6350" marT="6350" marB="0" anchor="b">
                    <a:solidFill>
                      <a:schemeClr val="bg1"/>
                    </a:solidFill>
                  </a:tcPr>
                </a:tc>
                <a:tc>
                  <a:txBody>
                    <a:bodyPr/>
                    <a:lstStyle/>
                    <a:p>
                      <a:pPr algn="r" fontAlgn="b"/>
                      <a:r>
                        <a:rPr lang="da-DK" sz="1600" u="none" strike="noStrike" dirty="0">
                          <a:solidFill>
                            <a:srgbClr val="314194"/>
                          </a:solidFill>
                          <a:effectLst/>
                        </a:rPr>
                        <a:t>-5,7 </a:t>
                      </a:r>
                      <a:r>
                        <a:rPr lang="da-DK" sz="1600" u="none" strike="noStrike" dirty="0">
                          <a:solidFill>
                            <a:schemeClr val="bg1"/>
                          </a:solidFill>
                          <a:effectLst/>
                        </a:rPr>
                        <a:t>%-point</a:t>
                      </a:r>
                      <a:endParaRPr lang="da-DK" sz="1600" b="0" i="0" u="none" strike="noStrike" dirty="0">
                        <a:solidFill>
                          <a:schemeClr val="bg1"/>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96719616"/>
                  </a:ext>
                </a:extLst>
              </a:tr>
            </a:tbl>
          </a:graphicData>
        </a:graphic>
      </p:graphicFrame>
      <p:graphicFrame>
        <p:nvGraphicFramePr>
          <p:cNvPr id="12" name="Tabel 11">
            <a:extLst>
              <a:ext uri="{FF2B5EF4-FFF2-40B4-BE49-F238E27FC236}">
                <a16:creationId xmlns:a16="http://schemas.microsoft.com/office/drawing/2014/main" id="{75BAB432-12CA-4A82-B766-CBA3BEDE4BD8}"/>
              </a:ext>
            </a:extLst>
          </p:cNvPr>
          <p:cNvGraphicFramePr>
            <a:graphicFrameLocks noGrp="1"/>
          </p:cNvGraphicFramePr>
          <p:nvPr/>
        </p:nvGraphicFramePr>
        <p:xfrm>
          <a:off x="786720" y="2452230"/>
          <a:ext cx="3886880" cy="2501900"/>
        </p:xfrm>
        <a:graphic>
          <a:graphicData uri="http://schemas.openxmlformats.org/drawingml/2006/table">
            <a:tbl>
              <a:tblPr>
                <a:tableStyleId>{5C22544A-7EE6-4342-B048-85BDC9FD1C3A}</a:tableStyleId>
              </a:tblPr>
              <a:tblGrid>
                <a:gridCol w="2563687">
                  <a:extLst>
                    <a:ext uri="{9D8B030D-6E8A-4147-A177-3AD203B41FA5}">
                      <a16:colId xmlns:a16="http://schemas.microsoft.com/office/drawing/2014/main" val="2387368253"/>
                    </a:ext>
                  </a:extLst>
                </a:gridCol>
                <a:gridCol w="1323193">
                  <a:extLst>
                    <a:ext uri="{9D8B030D-6E8A-4147-A177-3AD203B41FA5}">
                      <a16:colId xmlns:a16="http://schemas.microsoft.com/office/drawing/2014/main" val="4291132144"/>
                    </a:ext>
                  </a:extLst>
                </a:gridCol>
              </a:tblGrid>
              <a:tr h="184150">
                <a:tc>
                  <a:txBody>
                    <a:bodyPr/>
                    <a:lstStyle/>
                    <a:p>
                      <a:pPr algn="l" fontAlgn="b"/>
                      <a:r>
                        <a:rPr lang="da-DK" sz="1600" b="0" i="0" u="none" strike="noStrike" dirty="0">
                          <a:solidFill>
                            <a:srgbClr val="314194"/>
                          </a:solidFill>
                          <a:effectLst/>
                          <a:latin typeface="Calibri" panose="020F0502020204030204" pitchFamily="34" charset="0"/>
                        </a:rPr>
                        <a:t>Katrinebjergskolen</a:t>
                      </a:r>
                    </a:p>
                  </a:txBody>
                  <a:tcPr marL="6350" marR="6350" marT="6350" marB="0" anchor="b">
                    <a:solidFill>
                      <a:schemeClr val="bg1"/>
                    </a:solidFill>
                  </a:tcPr>
                </a:tc>
                <a:tc>
                  <a:txBody>
                    <a:bodyPr/>
                    <a:lstStyle/>
                    <a:p>
                      <a:pPr algn="r" fontAlgn="b"/>
                      <a:r>
                        <a:rPr lang="da-DK" sz="1600" u="none" strike="noStrike" dirty="0">
                          <a:solidFill>
                            <a:srgbClr val="314194"/>
                          </a:solidFill>
                          <a:effectLst/>
                        </a:rPr>
                        <a:t>+12,3 %-point</a:t>
                      </a:r>
                      <a:endParaRPr lang="da-DK" sz="1600" b="0" i="0" u="none" strike="noStrike" dirty="0">
                        <a:solidFill>
                          <a:srgbClr val="314194"/>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4223244023"/>
                  </a:ext>
                </a:extLst>
              </a:tr>
              <a:tr h="184150">
                <a:tc>
                  <a:txBody>
                    <a:bodyPr/>
                    <a:lstStyle/>
                    <a:p>
                      <a:pPr algn="l" fontAlgn="b"/>
                      <a:r>
                        <a:rPr lang="da-DK" sz="1600" b="0" i="0" u="none" strike="noStrike" dirty="0">
                          <a:solidFill>
                            <a:srgbClr val="314194"/>
                          </a:solidFill>
                          <a:effectLst/>
                          <a:latin typeface="Calibri" panose="020F0502020204030204" pitchFamily="34" charset="0"/>
                        </a:rPr>
                        <a:t>Skæring Skole</a:t>
                      </a:r>
                    </a:p>
                  </a:txBody>
                  <a:tcPr marL="6350" marR="6350" marT="6350" marB="0" anchor="b">
                    <a:solidFill>
                      <a:schemeClr val="bg1"/>
                    </a:solidFill>
                  </a:tcPr>
                </a:tc>
                <a:tc>
                  <a:txBody>
                    <a:bodyPr/>
                    <a:lstStyle/>
                    <a:p>
                      <a:pPr algn="r" fontAlgn="b"/>
                      <a:r>
                        <a:rPr lang="da-DK" sz="1600" u="none" strike="noStrike" dirty="0">
                          <a:solidFill>
                            <a:srgbClr val="314194"/>
                          </a:solidFill>
                          <a:effectLst/>
                        </a:rPr>
                        <a:t>+11,2 </a:t>
                      </a:r>
                      <a:r>
                        <a:rPr lang="da-DK" sz="1600" u="none" strike="noStrike" dirty="0">
                          <a:solidFill>
                            <a:schemeClr val="bg1"/>
                          </a:solidFill>
                          <a:effectLst/>
                        </a:rPr>
                        <a:t>%-point</a:t>
                      </a:r>
                      <a:endParaRPr lang="da-DK" sz="1600" b="0" i="0" u="none" strike="noStrike" dirty="0">
                        <a:solidFill>
                          <a:schemeClr val="bg1"/>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3903383721"/>
                  </a:ext>
                </a:extLst>
              </a:tr>
              <a:tr h="184150">
                <a:tc>
                  <a:txBody>
                    <a:bodyPr/>
                    <a:lstStyle/>
                    <a:p>
                      <a:pPr algn="l" fontAlgn="b"/>
                      <a:r>
                        <a:rPr lang="da-DK" sz="1600" b="0" i="0" u="none" strike="noStrike" dirty="0">
                          <a:solidFill>
                            <a:srgbClr val="314194"/>
                          </a:solidFill>
                          <a:effectLst/>
                          <a:latin typeface="Calibri" panose="020F0502020204030204" pitchFamily="34" charset="0"/>
                        </a:rPr>
                        <a:t>Åby Skole</a:t>
                      </a:r>
                    </a:p>
                  </a:txBody>
                  <a:tcPr marL="6350" marR="6350" marT="6350" marB="0" anchor="b">
                    <a:solidFill>
                      <a:schemeClr val="bg1"/>
                    </a:solidFill>
                  </a:tcPr>
                </a:tc>
                <a:tc>
                  <a:txBody>
                    <a:bodyPr/>
                    <a:lstStyle/>
                    <a:p>
                      <a:pPr marL="0" marR="0" lvl="0" indent="0" algn="r" defTabSz="914411" rtl="0" eaLnBrk="1" fontAlgn="b"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srgbClr val="314194"/>
                          </a:solidFill>
                          <a:effectLst/>
                          <a:uLnTx/>
                          <a:uFillTx/>
                          <a:latin typeface="Calibri" panose="020F0502020204030204"/>
                          <a:ea typeface="+mn-ea"/>
                          <a:cs typeface="+mn-cs"/>
                        </a:rPr>
                        <a:t>+10,8 </a:t>
                      </a:r>
                      <a:r>
                        <a:rPr kumimoji="0" lang="da-DK" sz="1600" b="0" i="0" u="none" strike="noStrike" kern="1200" cap="none" spc="0" normalizeH="0" baseline="0" noProof="0" dirty="0">
                          <a:ln>
                            <a:noFill/>
                          </a:ln>
                          <a:solidFill>
                            <a:schemeClr val="bg1"/>
                          </a:solidFill>
                          <a:effectLst/>
                          <a:uLnTx/>
                          <a:uFillTx/>
                          <a:latin typeface="Calibri" panose="020F0502020204030204"/>
                          <a:ea typeface="+mn-ea"/>
                          <a:cs typeface="+mn-cs"/>
                        </a:rPr>
                        <a:t>%-point</a:t>
                      </a:r>
                      <a:endParaRPr kumimoji="0" lang="da-DK"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endParaRPr>
                    </a:p>
                  </a:txBody>
                  <a:tcPr marL="6350" marR="6350" marT="6350" marB="0" anchor="b">
                    <a:solidFill>
                      <a:schemeClr val="bg1"/>
                    </a:solidFill>
                  </a:tcPr>
                </a:tc>
                <a:extLst>
                  <a:ext uri="{0D108BD9-81ED-4DB2-BD59-A6C34878D82A}">
                    <a16:rowId xmlns:a16="http://schemas.microsoft.com/office/drawing/2014/main" val="1233035703"/>
                  </a:ext>
                </a:extLst>
              </a:tr>
              <a:tr h="184150">
                <a:tc>
                  <a:txBody>
                    <a:bodyPr/>
                    <a:lstStyle/>
                    <a:p>
                      <a:pPr algn="l" fontAlgn="b"/>
                      <a:r>
                        <a:rPr lang="da-DK" sz="1600" b="0" i="0" u="none" strike="noStrike" dirty="0">
                          <a:solidFill>
                            <a:srgbClr val="314194"/>
                          </a:solidFill>
                          <a:effectLst/>
                          <a:latin typeface="Calibri" panose="020F0502020204030204" pitchFamily="34" charset="0"/>
                        </a:rPr>
                        <a:t>Tilst Skole</a:t>
                      </a:r>
                    </a:p>
                  </a:txBody>
                  <a:tcPr marL="6350" marR="6350" marT="6350" marB="0" anchor="b">
                    <a:solidFill>
                      <a:schemeClr val="bg1"/>
                    </a:solidFill>
                  </a:tcPr>
                </a:tc>
                <a:tc>
                  <a:txBody>
                    <a:bodyPr/>
                    <a:lstStyle/>
                    <a:p>
                      <a:pPr marL="0" marR="0" lvl="0" indent="0" algn="r" defTabSz="914411" rtl="0" eaLnBrk="1" fontAlgn="b"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srgbClr val="314194"/>
                          </a:solidFill>
                          <a:effectLst/>
                          <a:uLnTx/>
                          <a:uFillTx/>
                          <a:latin typeface="Calibri" panose="020F0502020204030204"/>
                          <a:ea typeface="+mn-ea"/>
                          <a:cs typeface="+mn-cs"/>
                        </a:rPr>
                        <a:t>+6,8 </a:t>
                      </a:r>
                      <a:r>
                        <a:rPr kumimoji="0" lang="da-DK" sz="1600" b="0" i="0" u="none" strike="noStrike" kern="1200" cap="none" spc="0" normalizeH="0" baseline="0" noProof="0" dirty="0">
                          <a:ln>
                            <a:noFill/>
                          </a:ln>
                          <a:solidFill>
                            <a:schemeClr val="bg1"/>
                          </a:solidFill>
                          <a:effectLst/>
                          <a:uLnTx/>
                          <a:uFillTx/>
                          <a:latin typeface="Calibri" panose="020F0502020204030204"/>
                          <a:ea typeface="+mn-ea"/>
                          <a:cs typeface="+mn-cs"/>
                        </a:rPr>
                        <a:t>%-point</a:t>
                      </a:r>
                      <a:endParaRPr kumimoji="0" lang="da-DK"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endParaRPr>
                    </a:p>
                  </a:txBody>
                  <a:tcPr marL="6350" marR="6350" marT="6350" marB="0" anchor="b">
                    <a:solidFill>
                      <a:schemeClr val="bg1"/>
                    </a:solidFill>
                  </a:tcPr>
                </a:tc>
                <a:extLst>
                  <a:ext uri="{0D108BD9-81ED-4DB2-BD59-A6C34878D82A}">
                    <a16:rowId xmlns:a16="http://schemas.microsoft.com/office/drawing/2014/main" val="2669071152"/>
                  </a:ext>
                </a:extLst>
              </a:tr>
              <a:tr h="184150">
                <a:tc>
                  <a:txBody>
                    <a:bodyPr/>
                    <a:lstStyle/>
                    <a:p>
                      <a:pPr algn="l" fontAlgn="b"/>
                      <a:r>
                        <a:rPr lang="da-DK" sz="1600" b="0" i="0" u="none" strike="noStrike" dirty="0">
                          <a:solidFill>
                            <a:srgbClr val="314194"/>
                          </a:solidFill>
                          <a:effectLst/>
                          <a:latin typeface="Calibri" panose="020F0502020204030204" pitchFamily="34" charset="0"/>
                        </a:rPr>
                        <a:t>Gammelgaardsskolen</a:t>
                      </a:r>
                    </a:p>
                  </a:txBody>
                  <a:tcPr marL="6350" marR="6350" marT="6350" marB="0" anchor="b">
                    <a:solidFill>
                      <a:schemeClr val="bg1"/>
                    </a:solidFill>
                  </a:tcPr>
                </a:tc>
                <a:tc>
                  <a:txBody>
                    <a:bodyPr/>
                    <a:lstStyle/>
                    <a:p>
                      <a:pPr marL="0" marR="0" lvl="0" indent="0" algn="r" defTabSz="914411" rtl="0" eaLnBrk="1" fontAlgn="b"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srgbClr val="314194"/>
                          </a:solidFill>
                          <a:effectLst/>
                          <a:uLnTx/>
                          <a:uFillTx/>
                          <a:latin typeface="Calibri" panose="020F0502020204030204"/>
                          <a:ea typeface="+mn-ea"/>
                          <a:cs typeface="+mn-cs"/>
                        </a:rPr>
                        <a:t>+6,6 </a:t>
                      </a:r>
                      <a:r>
                        <a:rPr kumimoji="0" lang="da-DK" sz="1600" b="0" i="0" u="none" strike="noStrike" kern="1200" cap="none" spc="0" normalizeH="0" baseline="0" noProof="0" dirty="0">
                          <a:ln>
                            <a:noFill/>
                          </a:ln>
                          <a:solidFill>
                            <a:schemeClr val="bg1"/>
                          </a:solidFill>
                          <a:effectLst/>
                          <a:uLnTx/>
                          <a:uFillTx/>
                          <a:latin typeface="Calibri" panose="020F0502020204030204"/>
                          <a:ea typeface="+mn-ea"/>
                          <a:cs typeface="+mn-cs"/>
                        </a:rPr>
                        <a:t>%-point</a:t>
                      </a:r>
                      <a:endParaRPr kumimoji="0" lang="da-DK"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endParaRPr>
                    </a:p>
                  </a:txBody>
                  <a:tcPr marL="6350" marR="6350" marT="6350" marB="0" anchor="b">
                    <a:solidFill>
                      <a:schemeClr val="bg1"/>
                    </a:solidFill>
                  </a:tcPr>
                </a:tc>
                <a:extLst>
                  <a:ext uri="{0D108BD9-81ED-4DB2-BD59-A6C34878D82A}">
                    <a16:rowId xmlns:a16="http://schemas.microsoft.com/office/drawing/2014/main" val="3614347512"/>
                  </a:ext>
                </a:extLst>
              </a:tr>
              <a:tr h="184150">
                <a:tc>
                  <a:txBody>
                    <a:bodyPr/>
                    <a:lstStyle/>
                    <a:p>
                      <a:pPr algn="l" fontAlgn="b"/>
                      <a:r>
                        <a:rPr lang="da-DK" sz="1600" b="0" i="0" u="none" strike="noStrike" kern="1200">
                          <a:solidFill>
                            <a:srgbClr val="314194"/>
                          </a:solidFill>
                          <a:effectLst/>
                          <a:latin typeface="Calibri" panose="020F0502020204030204" pitchFamily="34" charset="0"/>
                          <a:ea typeface="+mn-ea"/>
                          <a:cs typeface="+mn-cs"/>
                        </a:rPr>
                        <a:t>Læssøesgades Skole</a:t>
                      </a:r>
                    </a:p>
                  </a:txBody>
                  <a:tcPr marL="6350" marR="6350" marT="6350" marB="0" anchor="b">
                    <a:solidFill>
                      <a:schemeClr val="bg1"/>
                    </a:solidFill>
                  </a:tcPr>
                </a:tc>
                <a:tc>
                  <a:txBody>
                    <a:bodyPr/>
                    <a:lstStyle/>
                    <a:p>
                      <a:pPr marL="0" marR="0" lvl="0" indent="0" algn="r" defTabSz="914411" rtl="0" eaLnBrk="1" fontAlgn="b"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srgbClr val="314194"/>
                          </a:solidFill>
                          <a:effectLst/>
                          <a:uLnTx/>
                          <a:uFillTx/>
                          <a:latin typeface="Calibri" panose="020F0502020204030204"/>
                          <a:ea typeface="+mn-ea"/>
                          <a:cs typeface="+mn-cs"/>
                        </a:rPr>
                        <a:t>+6,5 </a:t>
                      </a:r>
                      <a:r>
                        <a:rPr kumimoji="0" lang="da-DK" sz="1600" b="0" i="0" u="none" strike="noStrike" kern="1200" cap="none" spc="0" normalizeH="0" baseline="0" noProof="0" dirty="0">
                          <a:ln>
                            <a:noFill/>
                          </a:ln>
                          <a:solidFill>
                            <a:schemeClr val="bg1"/>
                          </a:solidFill>
                          <a:effectLst/>
                          <a:uLnTx/>
                          <a:uFillTx/>
                          <a:latin typeface="Calibri" panose="020F0502020204030204"/>
                          <a:ea typeface="+mn-ea"/>
                          <a:cs typeface="+mn-cs"/>
                        </a:rPr>
                        <a:t>%-point</a:t>
                      </a:r>
                      <a:endParaRPr kumimoji="0" lang="da-DK"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endParaRPr>
                    </a:p>
                  </a:txBody>
                  <a:tcPr marL="6350" marR="6350" marT="6350" marB="0" anchor="b">
                    <a:solidFill>
                      <a:schemeClr val="bg1"/>
                    </a:solidFill>
                  </a:tcPr>
                </a:tc>
                <a:extLst>
                  <a:ext uri="{0D108BD9-81ED-4DB2-BD59-A6C34878D82A}">
                    <a16:rowId xmlns:a16="http://schemas.microsoft.com/office/drawing/2014/main" val="2917597559"/>
                  </a:ext>
                </a:extLst>
              </a:tr>
              <a:tr h="184150">
                <a:tc>
                  <a:txBody>
                    <a:bodyPr/>
                    <a:lstStyle/>
                    <a:p>
                      <a:pPr algn="l" fontAlgn="b"/>
                      <a:r>
                        <a:rPr lang="da-DK" sz="1600" b="0" i="0" u="none" strike="noStrike" kern="1200">
                          <a:solidFill>
                            <a:srgbClr val="314194"/>
                          </a:solidFill>
                          <a:effectLst/>
                          <a:latin typeface="Calibri" panose="020F0502020204030204" pitchFamily="34" charset="0"/>
                          <a:ea typeface="+mn-ea"/>
                          <a:cs typeface="+mn-cs"/>
                        </a:rPr>
                        <a:t>Rosenvangskolen</a:t>
                      </a:r>
                    </a:p>
                  </a:txBody>
                  <a:tcPr marL="6350" marR="6350" marT="6350" marB="0" anchor="b">
                    <a:solidFill>
                      <a:schemeClr val="bg1"/>
                    </a:solidFill>
                  </a:tcPr>
                </a:tc>
                <a:tc>
                  <a:txBody>
                    <a:bodyPr/>
                    <a:lstStyle/>
                    <a:p>
                      <a:pPr marL="0" marR="0" lvl="0" indent="0" algn="r" defTabSz="914411" rtl="0" eaLnBrk="1" fontAlgn="b"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srgbClr val="314194"/>
                          </a:solidFill>
                          <a:effectLst/>
                          <a:uLnTx/>
                          <a:uFillTx/>
                          <a:latin typeface="Calibri" panose="020F0502020204030204"/>
                          <a:ea typeface="+mn-ea"/>
                          <a:cs typeface="+mn-cs"/>
                        </a:rPr>
                        <a:t>+6,5 </a:t>
                      </a:r>
                      <a:r>
                        <a:rPr kumimoji="0" lang="da-DK" sz="1600" b="0" i="0" u="none" strike="noStrike" kern="1200" cap="none" spc="0" normalizeH="0" baseline="0" noProof="0" dirty="0">
                          <a:ln>
                            <a:noFill/>
                          </a:ln>
                          <a:solidFill>
                            <a:schemeClr val="bg1"/>
                          </a:solidFill>
                          <a:effectLst/>
                          <a:uLnTx/>
                          <a:uFillTx/>
                          <a:latin typeface="Calibri" panose="020F0502020204030204"/>
                          <a:ea typeface="+mn-ea"/>
                          <a:cs typeface="+mn-cs"/>
                        </a:rPr>
                        <a:t>%-point</a:t>
                      </a:r>
                      <a:endParaRPr kumimoji="0" lang="da-DK"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endParaRPr>
                    </a:p>
                  </a:txBody>
                  <a:tcPr marL="6350" marR="6350" marT="6350" marB="0" anchor="b">
                    <a:solidFill>
                      <a:schemeClr val="bg1"/>
                    </a:solidFill>
                  </a:tcPr>
                </a:tc>
                <a:extLst>
                  <a:ext uri="{0D108BD9-81ED-4DB2-BD59-A6C34878D82A}">
                    <a16:rowId xmlns:a16="http://schemas.microsoft.com/office/drawing/2014/main" val="4029740307"/>
                  </a:ext>
                </a:extLst>
              </a:tr>
              <a:tr h="184150">
                <a:tc>
                  <a:txBody>
                    <a:bodyPr/>
                    <a:lstStyle/>
                    <a:p>
                      <a:pPr algn="l" fontAlgn="b"/>
                      <a:r>
                        <a:rPr lang="da-DK" sz="1600" b="0" i="0" u="none" strike="noStrike" kern="1200">
                          <a:solidFill>
                            <a:srgbClr val="314194"/>
                          </a:solidFill>
                          <a:effectLst/>
                          <a:latin typeface="Calibri" panose="020F0502020204030204" pitchFamily="34" charset="0"/>
                          <a:ea typeface="+mn-ea"/>
                          <a:cs typeface="+mn-cs"/>
                        </a:rPr>
                        <a:t>Mårslet Skole</a:t>
                      </a:r>
                    </a:p>
                  </a:txBody>
                  <a:tcPr marL="6350" marR="6350" marT="6350" marB="0" anchor="b">
                    <a:solidFill>
                      <a:schemeClr val="bg1"/>
                    </a:solidFill>
                  </a:tcPr>
                </a:tc>
                <a:tc>
                  <a:txBody>
                    <a:bodyPr/>
                    <a:lstStyle/>
                    <a:p>
                      <a:pPr marL="0" marR="0" lvl="0" indent="0" algn="r" defTabSz="914411" rtl="0" eaLnBrk="1" fontAlgn="b"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srgbClr val="314194"/>
                          </a:solidFill>
                          <a:effectLst/>
                          <a:uLnTx/>
                          <a:uFillTx/>
                          <a:latin typeface="Calibri" panose="020F0502020204030204"/>
                          <a:ea typeface="+mn-ea"/>
                          <a:cs typeface="+mn-cs"/>
                        </a:rPr>
                        <a:t>+6,3 </a:t>
                      </a:r>
                      <a:r>
                        <a:rPr kumimoji="0" lang="da-DK" sz="1600" b="0" i="0" u="none" strike="noStrike" kern="1200" cap="none" spc="0" normalizeH="0" baseline="0" noProof="0" dirty="0">
                          <a:ln>
                            <a:noFill/>
                          </a:ln>
                          <a:solidFill>
                            <a:schemeClr val="bg1"/>
                          </a:solidFill>
                          <a:effectLst/>
                          <a:uLnTx/>
                          <a:uFillTx/>
                          <a:latin typeface="Calibri" panose="020F0502020204030204"/>
                          <a:ea typeface="+mn-ea"/>
                          <a:cs typeface="+mn-cs"/>
                        </a:rPr>
                        <a:t>%-point</a:t>
                      </a:r>
                      <a:endParaRPr kumimoji="0" lang="da-DK"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endParaRPr>
                    </a:p>
                  </a:txBody>
                  <a:tcPr marL="6350" marR="6350" marT="6350" marB="0" anchor="b">
                    <a:solidFill>
                      <a:schemeClr val="bg1"/>
                    </a:solidFill>
                  </a:tcPr>
                </a:tc>
                <a:extLst>
                  <a:ext uri="{0D108BD9-81ED-4DB2-BD59-A6C34878D82A}">
                    <a16:rowId xmlns:a16="http://schemas.microsoft.com/office/drawing/2014/main" val="2372688566"/>
                  </a:ext>
                </a:extLst>
              </a:tr>
              <a:tr h="184150">
                <a:tc>
                  <a:txBody>
                    <a:bodyPr/>
                    <a:lstStyle/>
                    <a:p>
                      <a:pPr algn="l" fontAlgn="b"/>
                      <a:r>
                        <a:rPr lang="da-DK" sz="1600" b="0" i="0" u="none" strike="noStrike" kern="1200">
                          <a:solidFill>
                            <a:srgbClr val="314194"/>
                          </a:solidFill>
                          <a:effectLst/>
                          <a:latin typeface="Calibri" panose="020F0502020204030204" pitchFamily="34" charset="0"/>
                          <a:ea typeface="+mn-ea"/>
                          <a:cs typeface="+mn-cs"/>
                        </a:rPr>
                        <a:t>Viby Skole</a:t>
                      </a:r>
                    </a:p>
                  </a:txBody>
                  <a:tcPr marL="6350" marR="6350" marT="6350" marB="0" anchor="b">
                    <a:solidFill>
                      <a:schemeClr val="bg1"/>
                    </a:solidFill>
                  </a:tcPr>
                </a:tc>
                <a:tc>
                  <a:txBody>
                    <a:bodyPr/>
                    <a:lstStyle/>
                    <a:p>
                      <a:pPr marL="0" marR="0" lvl="0" indent="0" algn="r" defTabSz="914411" rtl="0" eaLnBrk="1" fontAlgn="b"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srgbClr val="314194"/>
                          </a:solidFill>
                          <a:effectLst/>
                          <a:uLnTx/>
                          <a:uFillTx/>
                          <a:latin typeface="Calibri" panose="020F0502020204030204"/>
                          <a:ea typeface="+mn-ea"/>
                          <a:cs typeface="+mn-cs"/>
                        </a:rPr>
                        <a:t>+6,0 </a:t>
                      </a:r>
                      <a:r>
                        <a:rPr kumimoji="0" lang="da-DK" sz="1600" b="0" i="0" u="none" strike="noStrike" kern="1200" cap="none" spc="0" normalizeH="0" baseline="0" noProof="0" dirty="0">
                          <a:ln>
                            <a:noFill/>
                          </a:ln>
                          <a:solidFill>
                            <a:schemeClr val="bg1"/>
                          </a:solidFill>
                          <a:effectLst/>
                          <a:uLnTx/>
                          <a:uFillTx/>
                          <a:latin typeface="Calibri" panose="020F0502020204030204"/>
                          <a:ea typeface="+mn-ea"/>
                          <a:cs typeface="+mn-cs"/>
                        </a:rPr>
                        <a:t>%-point</a:t>
                      </a:r>
                      <a:endParaRPr kumimoji="0" lang="da-DK"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endParaRPr>
                    </a:p>
                  </a:txBody>
                  <a:tcPr marL="6350" marR="6350" marT="6350" marB="0" anchor="b">
                    <a:solidFill>
                      <a:schemeClr val="bg1"/>
                    </a:solidFill>
                  </a:tcPr>
                </a:tc>
                <a:extLst>
                  <a:ext uri="{0D108BD9-81ED-4DB2-BD59-A6C34878D82A}">
                    <a16:rowId xmlns:a16="http://schemas.microsoft.com/office/drawing/2014/main" val="3799335564"/>
                  </a:ext>
                </a:extLst>
              </a:tr>
              <a:tr h="184150">
                <a:tc>
                  <a:txBody>
                    <a:bodyPr/>
                    <a:lstStyle/>
                    <a:p>
                      <a:pPr algn="l" fontAlgn="b"/>
                      <a:r>
                        <a:rPr lang="da-DK" sz="1600" b="0" i="0" u="none" strike="noStrike" kern="1200" dirty="0">
                          <a:solidFill>
                            <a:srgbClr val="314194"/>
                          </a:solidFill>
                          <a:effectLst/>
                          <a:latin typeface="Calibri" panose="020F0502020204030204" pitchFamily="34" charset="0"/>
                          <a:ea typeface="+mn-ea"/>
                          <a:cs typeface="+mn-cs"/>
                        </a:rPr>
                        <a:t>Tranbjergskolen</a:t>
                      </a:r>
                    </a:p>
                  </a:txBody>
                  <a:tcPr marL="6350" marR="6350" marT="6350" marB="0" anchor="b">
                    <a:solidFill>
                      <a:schemeClr val="bg1"/>
                    </a:solidFill>
                  </a:tcPr>
                </a:tc>
                <a:tc>
                  <a:txBody>
                    <a:bodyPr/>
                    <a:lstStyle/>
                    <a:p>
                      <a:pPr marL="0" marR="0" lvl="0" indent="0" algn="r" defTabSz="914411" rtl="0" eaLnBrk="1" fontAlgn="b"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srgbClr val="314194"/>
                          </a:solidFill>
                          <a:effectLst/>
                          <a:uLnTx/>
                          <a:uFillTx/>
                          <a:latin typeface="Calibri" panose="020F0502020204030204"/>
                          <a:ea typeface="+mn-ea"/>
                          <a:cs typeface="+mn-cs"/>
                        </a:rPr>
                        <a:t>+5,5 </a:t>
                      </a:r>
                      <a:r>
                        <a:rPr kumimoji="0" lang="da-DK" sz="1600" b="0" i="0" u="none" strike="noStrike" kern="1200" cap="none" spc="0" normalizeH="0" baseline="0" noProof="0" dirty="0">
                          <a:ln>
                            <a:noFill/>
                          </a:ln>
                          <a:solidFill>
                            <a:schemeClr val="bg1"/>
                          </a:solidFill>
                          <a:effectLst/>
                          <a:uLnTx/>
                          <a:uFillTx/>
                          <a:latin typeface="Calibri" panose="020F0502020204030204"/>
                          <a:ea typeface="+mn-ea"/>
                          <a:cs typeface="+mn-cs"/>
                        </a:rPr>
                        <a:t>%-point</a:t>
                      </a:r>
                      <a:endParaRPr kumimoji="0" lang="da-DK"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mn-cs"/>
                      </a:endParaRPr>
                    </a:p>
                  </a:txBody>
                  <a:tcPr marL="6350" marR="6350" marT="6350" marB="0" anchor="b">
                    <a:solidFill>
                      <a:schemeClr val="bg1"/>
                    </a:solidFill>
                  </a:tcPr>
                </a:tc>
                <a:extLst>
                  <a:ext uri="{0D108BD9-81ED-4DB2-BD59-A6C34878D82A}">
                    <a16:rowId xmlns:a16="http://schemas.microsoft.com/office/drawing/2014/main" val="2763982137"/>
                  </a:ext>
                </a:extLst>
              </a:tr>
            </a:tbl>
          </a:graphicData>
        </a:graphic>
      </p:graphicFrame>
      <p:grpSp>
        <p:nvGrpSpPr>
          <p:cNvPr id="29" name="Gruppe 28">
            <a:extLst>
              <a:ext uri="{FF2B5EF4-FFF2-40B4-BE49-F238E27FC236}">
                <a16:creationId xmlns:a16="http://schemas.microsoft.com/office/drawing/2014/main" id="{FB1767CC-649B-4ED7-8177-435E35FDF6F2}"/>
              </a:ext>
            </a:extLst>
          </p:cNvPr>
          <p:cNvGrpSpPr/>
          <p:nvPr/>
        </p:nvGrpSpPr>
        <p:grpSpPr>
          <a:xfrm>
            <a:off x="8721856" y="1655070"/>
            <a:ext cx="2088293" cy="797160"/>
            <a:chOff x="8721856" y="1655070"/>
            <a:chExt cx="2088293" cy="797160"/>
          </a:xfrm>
        </p:grpSpPr>
        <p:sp>
          <p:nvSpPr>
            <p:cNvPr id="8" name="Tekstfelt 7">
              <a:extLst>
                <a:ext uri="{FF2B5EF4-FFF2-40B4-BE49-F238E27FC236}">
                  <a16:creationId xmlns:a16="http://schemas.microsoft.com/office/drawing/2014/main" id="{63132813-F397-49F5-85B8-421CE88E2F90}"/>
                </a:ext>
              </a:extLst>
            </p:cNvPr>
            <p:cNvSpPr txBox="1"/>
            <p:nvPr/>
          </p:nvSpPr>
          <p:spPr>
            <a:xfrm>
              <a:off x="9330326" y="1655070"/>
              <a:ext cx="147982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800" b="0" i="0" u="none" strike="noStrike" kern="1200" cap="none" spc="0" normalizeH="0" baseline="0" noProof="0" dirty="0">
                  <a:ln>
                    <a:noFill/>
                  </a:ln>
                  <a:solidFill>
                    <a:srgbClr val="002060">
                      <a:lumMod val="50000"/>
                      <a:lumOff val="50000"/>
                    </a:srgbClr>
                  </a:solidFill>
                  <a:effectLst/>
                  <a:uLnTx/>
                  <a:uFillTx/>
                  <a:latin typeface="Calibri" panose="020F0502020204030204"/>
                  <a:ea typeface="+mn-ea"/>
                  <a:cs typeface="+mn-cs"/>
                </a:rPr>
                <a:t>ESAA-elever?</a:t>
              </a:r>
            </a:p>
          </p:txBody>
        </p:sp>
        <p:cxnSp>
          <p:nvCxnSpPr>
            <p:cNvPr id="16" name="Forbindelse: buet 15">
              <a:extLst>
                <a:ext uri="{FF2B5EF4-FFF2-40B4-BE49-F238E27FC236}">
                  <a16:creationId xmlns:a16="http://schemas.microsoft.com/office/drawing/2014/main" id="{E5BF6903-65B6-4833-A19E-6BCF416F12E1}"/>
                </a:ext>
              </a:extLst>
            </p:cNvPr>
            <p:cNvCxnSpPr>
              <a:cxnSpLocks/>
            </p:cNvCxnSpPr>
            <p:nvPr/>
          </p:nvCxnSpPr>
          <p:spPr>
            <a:xfrm rot="10800000" flipV="1">
              <a:off x="8721856" y="1843760"/>
              <a:ext cx="608470" cy="608470"/>
            </a:xfrm>
            <a:prstGeom prst="curvedConnector2">
              <a:avLst/>
            </a:prstGeom>
            <a:ln>
              <a:solidFill>
                <a:schemeClr val="accent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0" name="Gruppe 29">
            <a:extLst>
              <a:ext uri="{FF2B5EF4-FFF2-40B4-BE49-F238E27FC236}">
                <a16:creationId xmlns:a16="http://schemas.microsoft.com/office/drawing/2014/main" id="{F3AC877D-4236-45D2-8FF6-1AFFD97DE8D4}"/>
              </a:ext>
            </a:extLst>
          </p:cNvPr>
          <p:cNvGrpSpPr/>
          <p:nvPr/>
        </p:nvGrpSpPr>
        <p:grpSpPr>
          <a:xfrm>
            <a:off x="8792542" y="2862001"/>
            <a:ext cx="2321772" cy="1635451"/>
            <a:chOff x="8792542" y="2862001"/>
            <a:chExt cx="2321772" cy="1635451"/>
          </a:xfrm>
        </p:grpSpPr>
        <p:sp>
          <p:nvSpPr>
            <p:cNvPr id="19" name="Tekstfelt 18">
              <a:extLst>
                <a:ext uri="{FF2B5EF4-FFF2-40B4-BE49-F238E27FC236}">
                  <a16:creationId xmlns:a16="http://schemas.microsoft.com/office/drawing/2014/main" id="{5B63119F-65CD-4DCF-A2BF-851F5490F709}"/>
                </a:ext>
              </a:extLst>
            </p:cNvPr>
            <p:cNvSpPr txBox="1"/>
            <p:nvPr/>
          </p:nvSpPr>
          <p:spPr>
            <a:xfrm>
              <a:off x="9427662" y="2862001"/>
              <a:ext cx="16866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800" b="0" i="0" u="none" strike="noStrike" kern="1200" cap="none" spc="0" normalizeH="0" baseline="0" noProof="0" dirty="0">
                  <a:ln>
                    <a:noFill/>
                  </a:ln>
                  <a:solidFill>
                    <a:srgbClr val="002060">
                      <a:lumMod val="50000"/>
                      <a:lumOff val="50000"/>
                    </a:srgbClr>
                  </a:solidFill>
                  <a:effectLst/>
                  <a:uLnTx/>
                  <a:uFillTx/>
                  <a:latin typeface="Calibri" panose="020F0502020204030204"/>
                  <a:ea typeface="+mn-ea"/>
                  <a:cs typeface="+mn-cs"/>
                </a:rPr>
                <a:t>Henviste børn?</a:t>
              </a:r>
            </a:p>
          </p:txBody>
        </p:sp>
        <p:sp>
          <p:nvSpPr>
            <p:cNvPr id="24" name="Bue 23">
              <a:extLst>
                <a:ext uri="{FF2B5EF4-FFF2-40B4-BE49-F238E27FC236}">
                  <a16:creationId xmlns:a16="http://schemas.microsoft.com/office/drawing/2014/main" id="{5FFFB6A3-497A-4971-A6C5-9A3C3F4C4AFF}"/>
                </a:ext>
              </a:extLst>
            </p:cNvPr>
            <p:cNvSpPr/>
            <p:nvPr/>
          </p:nvSpPr>
          <p:spPr>
            <a:xfrm rot="18288046">
              <a:off x="8842681" y="3040674"/>
              <a:ext cx="1406639" cy="1506918"/>
            </a:xfrm>
            <a:prstGeom prst="arc">
              <a:avLst>
                <a:gd name="adj1" fmla="val 16200000"/>
                <a:gd name="adj2" fmla="val 19135786"/>
              </a:avLst>
            </a:prstGeom>
            <a:ln>
              <a:solidFill>
                <a:schemeClr val="accent1">
                  <a:lumMod val="50000"/>
                  <a:lumOff val="50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dirty="0">
                <a:ln>
                  <a:noFill/>
                </a:ln>
                <a:solidFill>
                  <a:srgbClr val="002060">
                    <a:lumMod val="50000"/>
                    <a:lumOff val="50000"/>
                  </a:srgbClr>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39147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E4C0E72F-EA70-4AC2-B625-BC52F8A4ACF1}"/>
              </a:ext>
            </a:extLst>
          </p:cNvPr>
          <p:cNvSpPr txBox="1">
            <a:spLocks/>
          </p:cNvSpPr>
          <p:nvPr/>
        </p:nvSpPr>
        <p:spPr>
          <a:xfrm>
            <a:off x="720000" y="720000"/>
            <a:ext cx="9724480" cy="556368"/>
          </a:xfrm>
          <a:prstGeom prst="rect">
            <a:avLst/>
          </a:prstGeom>
        </p:spPr>
        <p:txBody>
          <a:bodyPr lIns="0" tIns="0" rIns="0" bIns="0"/>
          <a:lstStyle>
            <a:lvl1pPr marL="0" indent="0" algn="l" defTabSz="914411" rtl="0" eaLnBrk="1" latinLnBrk="0" hangingPunct="1">
              <a:lnSpc>
                <a:spcPct val="90000"/>
              </a:lnSpc>
              <a:spcBef>
                <a:spcPts val="1000"/>
              </a:spcBef>
              <a:buFont typeface="Arial" panose="020B0604020202020204" pitchFamily="34" charset="0"/>
              <a:buNone/>
              <a:defRPr sz="3000" b="1" kern="1200">
                <a:solidFill>
                  <a:srgbClr val="314194"/>
                </a:solidFill>
                <a:latin typeface="Arial" panose="020B0604020202020204" pitchFamily="34" charset="0"/>
                <a:ea typeface="+mn-ea"/>
                <a:cs typeface="Arial" panose="020B0604020202020204" pitchFamily="34" charset="0"/>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11"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a-DK" sz="3000" b="1" i="0" u="none" strike="noStrike" kern="1200" cap="none" spc="0" normalizeH="0" baseline="0" noProof="0" dirty="0">
                <a:ln>
                  <a:noFill/>
                </a:ln>
                <a:solidFill>
                  <a:srgbClr val="314194"/>
                </a:solidFill>
                <a:effectLst/>
                <a:uLnTx/>
                <a:uFillTx/>
                <a:latin typeface="Arial" panose="020B0604020202020204" pitchFamily="34" charset="0"/>
                <a:ea typeface="+mn-ea"/>
                <a:cs typeface="Arial" panose="020B0604020202020204" pitchFamily="34" charset="0"/>
              </a:rPr>
              <a:t>2 hovedårsager til forskelle i privatskoleandelen</a:t>
            </a:r>
          </a:p>
        </p:txBody>
      </p:sp>
      <p:sp>
        <p:nvSpPr>
          <p:cNvPr id="5" name="Pladsholder til tekst 1">
            <a:extLst>
              <a:ext uri="{FF2B5EF4-FFF2-40B4-BE49-F238E27FC236}">
                <a16:creationId xmlns:a16="http://schemas.microsoft.com/office/drawing/2014/main" id="{D8D488A1-B31F-415B-B0B7-3C223E0DB14B}"/>
              </a:ext>
            </a:extLst>
          </p:cNvPr>
          <p:cNvSpPr>
            <a:spLocks noGrp="1"/>
          </p:cNvSpPr>
          <p:nvPr>
            <p:ph type="body" sz="quarter" idx="13"/>
          </p:nvPr>
        </p:nvSpPr>
        <p:spPr>
          <a:xfrm>
            <a:off x="720724" y="1607308"/>
            <a:ext cx="11014076" cy="4319588"/>
          </a:xfrm>
        </p:spPr>
        <p:txBody>
          <a:bodyPr/>
          <a:lstStyle/>
          <a:p>
            <a:pPr>
              <a:lnSpc>
                <a:spcPct val="100000"/>
              </a:lnSpc>
              <a:spcBef>
                <a:spcPts val="0"/>
              </a:spcBef>
            </a:pPr>
            <a:r>
              <a:rPr lang="da-DK" sz="2000" dirty="0"/>
              <a:t>To faktorer kan forklare knap 60 procent af forskellene mellem skoledistrikterne:</a:t>
            </a:r>
          </a:p>
          <a:p>
            <a:pPr>
              <a:lnSpc>
                <a:spcPct val="100000"/>
              </a:lnSpc>
              <a:spcBef>
                <a:spcPts val="0"/>
              </a:spcBef>
            </a:pPr>
            <a:endParaRPr lang="da-DK" sz="1600" dirty="0"/>
          </a:p>
          <a:p>
            <a:pPr marL="342900" indent="-342900">
              <a:lnSpc>
                <a:spcPct val="100000"/>
              </a:lnSpc>
              <a:spcBef>
                <a:spcPts val="0"/>
              </a:spcBef>
              <a:buFont typeface="+mj-lt"/>
              <a:buAutoNum type="arabicPeriod"/>
            </a:pPr>
            <a:r>
              <a:rPr lang="da-DK" sz="1800" b="1" dirty="0"/>
              <a:t>Afstand til nærmeste privatskole (km gåafstand)</a:t>
            </a:r>
          </a:p>
          <a:p>
            <a:pPr marL="342900" indent="-342900">
              <a:lnSpc>
                <a:spcPct val="100000"/>
              </a:lnSpc>
              <a:spcBef>
                <a:spcPts val="0"/>
              </a:spcBef>
              <a:buClr>
                <a:schemeClr val="bg1"/>
              </a:buClr>
              <a:buFont typeface="Arial" panose="020B0604020202020204" pitchFamily="34" charset="0"/>
              <a:buChar char="•"/>
            </a:pPr>
            <a:r>
              <a:rPr lang="da-DK" sz="1800" dirty="0"/>
              <a:t>Nærmeste privatskole 1 km længere væk </a:t>
            </a:r>
            <a:r>
              <a:rPr lang="da-DK" sz="1800" dirty="0">
                <a:sym typeface="Wingdings" panose="05000000000000000000" pitchFamily="2" charset="2"/>
              </a:rPr>
              <a:t> 2,0 %-point lavere forventet privatskoleandel</a:t>
            </a:r>
          </a:p>
          <a:p>
            <a:pPr marL="342900" indent="-342900">
              <a:lnSpc>
                <a:spcPct val="100000"/>
              </a:lnSpc>
              <a:spcBef>
                <a:spcPts val="0"/>
              </a:spcBef>
              <a:buClr>
                <a:schemeClr val="bg1"/>
              </a:buClr>
              <a:buFont typeface="Arial" panose="020B0604020202020204" pitchFamily="34" charset="0"/>
              <a:buChar char="•"/>
            </a:pPr>
            <a:endParaRPr lang="da-DK" sz="1800" dirty="0">
              <a:sym typeface="Wingdings" panose="05000000000000000000" pitchFamily="2" charset="2"/>
            </a:endParaRPr>
          </a:p>
          <a:p>
            <a:pPr marL="342900" indent="-342900">
              <a:lnSpc>
                <a:spcPct val="100000"/>
              </a:lnSpc>
              <a:spcBef>
                <a:spcPts val="0"/>
              </a:spcBef>
              <a:buFont typeface="+mj-lt"/>
              <a:buAutoNum type="arabicPeriod" startAt="2"/>
            </a:pPr>
            <a:r>
              <a:rPr lang="da-DK" sz="1800" b="1" dirty="0"/>
              <a:t>Forældretilfredshed med distriktsskolen (pct. samlet tilfredshed)</a:t>
            </a:r>
          </a:p>
          <a:p>
            <a:pPr marL="342900" indent="-342900">
              <a:lnSpc>
                <a:spcPct val="100000"/>
              </a:lnSpc>
              <a:spcBef>
                <a:spcPts val="0"/>
              </a:spcBef>
              <a:buClr>
                <a:schemeClr val="bg1"/>
              </a:buClr>
              <a:buFont typeface="Arial" panose="020B0604020202020204" pitchFamily="34" charset="0"/>
              <a:buChar char="•"/>
            </a:pPr>
            <a:r>
              <a:rPr lang="da-DK" sz="1800" dirty="0"/>
              <a:t>10 %-point højere forældretilfredshed med distriktsskolen </a:t>
            </a:r>
            <a:r>
              <a:rPr lang="da-DK" sz="1800" dirty="0">
                <a:sym typeface="Wingdings" panose="05000000000000000000" pitchFamily="2" charset="2"/>
              </a:rPr>
              <a:t> 2,5 %-point lavere forventet privatskoleandel</a:t>
            </a:r>
            <a:endParaRPr lang="da-DK" sz="1800" dirty="0"/>
          </a:p>
          <a:p>
            <a:pPr marL="342900" indent="-342900">
              <a:lnSpc>
                <a:spcPct val="100000"/>
              </a:lnSpc>
              <a:spcBef>
                <a:spcPts val="0"/>
              </a:spcBef>
              <a:buClr>
                <a:schemeClr val="bg1"/>
              </a:buClr>
              <a:buFont typeface="Arial" panose="020B0604020202020204" pitchFamily="34" charset="0"/>
              <a:buChar char="•"/>
            </a:pPr>
            <a:endParaRPr lang="da-DK" sz="1800" dirty="0"/>
          </a:p>
          <a:p>
            <a:pPr>
              <a:lnSpc>
                <a:spcPct val="100000"/>
              </a:lnSpc>
              <a:spcBef>
                <a:spcPts val="0"/>
              </a:spcBef>
            </a:pPr>
            <a:endParaRPr lang="da-DK" sz="1800" b="1" dirty="0">
              <a:highlight>
                <a:srgbClr val="FFFF00"/>
              </a:highlight>
            </a:endParaRPr>
          </a:p>
        </p:txBody>
      </p:sp>
    </p:spTree>
    <p:extLst>
      <p:ext uri="{BB962C8B-B14F-4D97-AF65-F5344CB8AC3E}">
        <p14:creationId xmlns:p14="http://schemas.microsoft.com/office/powerpoint/2010/main" val="732064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tekst 2">
            <a:extLst>
              <a:ext uri="{FF2B5EF4-FFF2-40B4-BE49-F238E27FC236}">
                <a16:creationId xmlns:a16="http://schemas.microsoft.com/office/drawing/2014/main" id="{1C267EF6-37DE-4586-B631-438B4623FA1B}"/>
              </a:ext>
            </a:extLst>
          </p:cNvPr>
          <p:cNvSpPr txBox="1">
            <a:spLocks/>
          </p:cNvSpPr>
          <p:nvPr/>
        </p:nvSpPr>
        <p:spPr>
          <a:xfrm>
            <a:off x="720000" y="720000"/>
            <a:ext cx="9724480" cy="556368"/>
          </a:xfrm>
          <a:prstGeom prst="rect">
            <a:avLst/>
          </a:prstGeom>
        </p:spPr>
        <p:txBody>
          <a:bodyPr lIns="0" tIns="0" rIns="0" bIns="0"/>
          <a:lstStyle>
            <a:lvl1pPr marL="0" indent="0" algn="l" defTabSz="914411" rtl="0" eaLnBrk="1" latinLnBrk="0" hangingPunct="1">
              <a:lnSpc>
                <a:spcPct val="90000"/>
              </a:lnSpc>
              <a:spcBef>
                <a:spcPts val="1000"/>
              </a:spcBef>
              <a:buFont typeface="Arial" panose="020B0604020202020204" pitchFamily="34" charset="0"/>
              <a:buNone/>
              <a:defRPr sz="3000" b="1" kern="1200">
                <a:solidFill>
                  <a:srgbClr val="314194"/>
                </a:solidFill>
                <a:latin typeface="Arial" panose="020B0604020202020204" pitchFamily="34" charset="0"/>
                <a:ea typeface="+mn-ea"/>
                <a:cs typeface="Arial" panose="020B0604020202020204" pitchFamily="34" charset="0"/>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11"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a-DK" sz="3000" b="1" i="0" u="none" strike="noStrike" kern="1200" cap="none" spc="0" normalizeH="0" baseline="0" noProof="0" dirty="0">
                <a:ln>
                  <a:noFill/>
                </a:ln>
                <a:solidFill>
                  <a:srgbClr val="314194"/>
                </a:solidFill>
                <a:effectLst/>
                <a:uLnTx/>
                <a:uFillTx/>
                <a:latin typeface="Arial" panose="020B0604020202020204" pitchFamily="34" charset="0"/>
                <a:ea typeface="+mn-ea"/>
                <a:cs typeface="Arial" panose="020B0604020202020204" pitchFamily="34" charset="0"/>
              </a:rPr>
              <a:t>Skolernes faktiske og forventede privatskoleandel</a:t>
            </a:r>
          </a:p>
        </p:txBody>
      </p:sp>
      <p:graphicFrame>
        <p:nvGraphicFramePr>
          <p:cNvPr id="7" name="Diagram 6">
            <a:extLst>
              <a:ext uri="{FF2B5EF4-FFF2-40B4-BE49-F238E27FC236}">
                <a16:creationId xmlns:a16="http://schemas.microsoft.com/office/drawing/2014/main" id="{676E8DFD-BBCB-4310-B169-F4DDE6288DA2}"/>
              </a:ext>
            </a:extLst>
          </p:cNvPr>
          <p:cNvGraphicFramePr>
            <a:graphicFrameLocks/>
          </p:cNvGraphicFramePr>
          <p:nvPr/>
        </p:nvGraphicFramePr>
        <p:xfrm>
          <a:off x="720000" y="1412864"/>
          <a:ext cx="10800000" cy="459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5888458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13EDD327AE42AB4FA88F4E6034D7D412" ma:contentTypeVersion="12" ma:contentTypeDescription="Opret et nyt dokument." ma:contentTypeScope="" ma:versionID="f6173dc50d5a44bcdb89c27f8bfb23f2">
  <xsd:schema xmlns:xsd="http://www.w3.org/2001/XMLSchema" xmlns:xs="http://www.w3.org/2001/XMLSchema" xmlns:p="http://schemas.microsoft.com/office/2006/metadata/properties" xmlns:ns2="d08105a8-ef68-420b-8f1e-a49ac7e8f5cc" xmlns:ns3="cc2897bb-b700-45ca-bce7-9a7174558ca1" targetNamespace="http://schemas.microsoft.com/office/2006/metadata/properties" ma:root="true" ma:fieldsID="15b3c5d44a289ef3d16f63d2f0d4e72e" ns2:_="" ns3:_="">
    <xsd:import namespace="d08105a8-ef68-420b-8f1e-a49ac7e8f5cc"/>
    <xsd:import namespace="cc2897bb-b700-45ca-bce7-9a7174558ca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8105a8-ef68-420b-8f1e-a49ac7e8f5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2897bb-b700-45ca-bce7-9a7174558ca1"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AD9EC5-8DED-405A-BE81-3921A9533321}">
  <ds:schemaRefs>
    <ds:schemaRef ds:uri="http://schemas.microsoft.com/sharepoint/v3/contenttype/forms"/>
  </ds:schemaRefs>
</ds:datastoreItem>
</file>

<file path=customXml/itemProps2.xml><?xml version="1.0" encoding="utf-8"?>
<ds:datastoreItem xmlns:ds="http://schemas.openxmlformats.org/officeDocument/2006/customXml" ds:itemID="{A2473C96-8AF8-4B32-A16C-59CD9E0A77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8105a8-ef68-420b-8f1e-a49ac7e8f5cc"/>
    <ds:schemaRef ds:uri="cc2897bb-b700-45ca-bce7-9a7174558c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DD4B72-BF44-45BE-8AFB-987DFD5A7366}">
  <ds:schemaRefs>
    <ds:schemaRef ds:uri="http://purl.org/dc/terms/"/>
    <ds:schemaRef ds:uri="http://schemas.openxmlformats.org/package/2006/metadata/core-properties"/>
    <ds:schemaRef ds:uri="cc2897bb-b700-45ca-bce7-9a7174558ca1"/>
    <ds:schemaRef ds:uri="http://schemas.microsoft.com/office/2006/documentManagement/types"/>
    <ds:schemaRef ds:uri="http://schemas.microsoft.com/office/infopath/2007/PartnerControls"/>
    <ds:schemaRef ds:uri="d08105a8-ef68-420b-8f1e-a49ac7e8f5cc"/>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TotalTime>
  <Words>858</Words>
  <Application>Microsoft Office PowerPoint</Application>
  <PresentationFormat>Widescreen</PresentationFormat>
  <Paragraphs>135</Paragraphs>
  <Slides>10</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10</vt:i4>
      </vt:variant>
    </vt:vector>
  </HeadingPairs>
  <TitlesOfParts>
    <vt:vector size="14" baseType="lpstr">
      <vt:lpstr>Arial</vt:lpstr>
      <vt:lpstr>Calibri</vt:lpstr>
      <vt:lpstr>Calibri Light</vt:lpstr>
      <vt:lpstr>Office-tema</vt:lpstr>
      <vt:lpstr>Bilag til bestyrelsesmøde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Bilag til bestyrelsesmøde</dc:title>
  <dc:creator>Thomas Christian Trønning</dc:creator>
  <cp:lastModifiedBy>Cathrine Petersen</cp:lastModifiedBy>
  <cp:revision>1</cp:revision>
  <dcterms:created xsi:type="dcterms:W3CDTF">2021-01-12T12:04:07Z</dcterms:created>
  <dcterms:modified xsi:type="dcterms:W3CDTF">2021-02-23T08:47:39Z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0x01010013EDD327AE42AB4FA88F4E6034D7D412</vt:lpwstr>
  </property>
</Properties>
</file>